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7" r:id="rId2"/>
    <p:sldId id="299" r:id="rId3"/>
    <p:sldId id="258" r:id="rId4"/>
    <p:sldId id="259" r:id="rId5"/>
    <p:sldId id="260" r:id="rId6"/>
    <p:sldId id="261" r:id="rId7"/>
    <p:sldId id="262" r:id="rId8"/>
    <p:sldId id="281" r:id="rId9"/>
    <p:sldId id="282" r:id="rId10"/>
    <p:sldId id="300" r:id="rId11"/>
    <p:sldId id="283" r:id="rId12"/>
    <p:sldId id="285" r:id="rId13"/>
    <p:sldId id="288" r:id="rId14"/>
    <p:sldId id="292" r:id="rId15"/>
    <p:sldId id="289" r:id="rId16"/>
    <p:sldId id="284" r:id="rId17"/>
    <p:sldId id="291" r:id="rId18"/>
    <p:sldId id="290" r:id="rId19"/>
    <p:sldId id="294" r:id="rId20"/>
    <p:sldId id="293" r:id="rId21"/>
    <p:sldId id="298" r:id="rId22"/>
    <p:sldId id="301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47" d="100"/>
          <a:sy n="47" d="100"/>
        </p:scale>
        <p:origin x="-114" y="-10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278409-A48D-401E-A187-5567BA1D9619}" type="datetimeFigureOut">
              <a:rPr lang="de-DE" smtClean="0"/>
              <a:t>11.07.2018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EE568-FAA9-443C-BD1F-5E7AE0B251A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7763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1A5ACA-C920-4611-B242-C53241780CAC}" type="slidenum">
              <a:rPr lang="de-AT" smtClean="0">
                <a:solidFill>
                  <a:prstClr val="black"/>
                </a:solidFill>
              </a:rPr>
              <a:pPr/>
              <a:t>3</a:t>
            </a:fld>
            <a:endParaRPr lang="de-A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162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1A5ACA-C920-4611-B242-C53241780CAC}" type="slidenum">
              <a:rPr lang="de-AT" smtClean="0">
                <a:solidFill>
                  <a:prstClr val="black"/>
                </a:solidFill>
              </a:rPr>
              <a:pPr/>
              <a:t>4</a:t>
            </a:fld>
            <a:endParaRPr lang="de-A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270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1A5ACA-C920-4611-B242-C53241780CAC}" type="slidenum">
              <a:rPr lang="de-AT" smtClean="0">
                <a:solidFill>
                  <a:prstClr val="black"/>
                </a:solidFill>
              </a:rPr>
              <a:pPr/>
              <a:t>5</a:t>
            </a:fld>
            <a:endParaRPr lang="de-A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28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1A5ACA-C920-4611-B242-C53241780CAC}" type="slidenum">
              <a:rPr lang="de-AT" smtClean="0">
                <a:solidFill>
                  <a:prstClr val="black"/>
                </a:solidFill>
              </a:rPr>
              <a:pPr/>
              <a:t>6</a:t>
            </a:fld>
            <a:endParaRPr lang="de-A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712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1A5ACA-C920-4611-B242-C53241780CAC}" type="slidenum">
              <a:rPr lang="de-AT" smtClean="0">
                <a:solidFill>
                  <a:prstClr val="black"/>
                </a:solidFill>
              </a:rPr>
              <a:pPr/>
              <a:t>7</a:t>
            </a:fld>
            <a:endParaRPr lang="de-A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497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1A5ACA-C920-4611-B242-C53241780CAC}" type="slidenum">
              <a:rPr lang="de-AT" smtClean="0">
                <a:solidFill>
                  <a:prstClr val="black"/>
                </a:solidFill>
              </a:rPr>
              <a:pPr/>
              <a:t>22</a:t>
            </a:fld>
            <a:endParaRPr lang="de-A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010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EEA9-0290-4C4C-86FB-AA6E9601D2ED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11.07.2018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18B8-3DC2-43F3-B6EF-CBA19892AF1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236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EEA9-0290-4C4C-86FB-AA6E9601D2ED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11.07.2018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18B8-3DC2-43F3-B6EF-CBA19892AF1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324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EEA9-0290-4C4C-86FB-AA6E9601D2ED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11.07.2018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18B8-3DC2-43F3-B6EF-CBA19892AF1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269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EEA9-0290-4C4C-86FB-AA6E9601D2ED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11.07.2018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18B8-3DC2-43F3-B6EF-CBA19892AF1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972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EEA9-0290-4C4C-86FB-AA6E9601D2ED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11.07.2018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18B8-3DC2-43F3-B6EF-CBA19892AF1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959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EEA9-0290-4C4C-86FB-AA6E9601D2ED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11.07.2018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18B8-3DC2-43F3-B6EF-CBA19892AF1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296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EEA9-0290-4C4C-86FB-AA6E9601D2ED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11.07.2018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18B8-3DC2-43F3-B6EF-CBA19892AF1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314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EEA9-0290-4C4C-86FB-AA6E9601D2ED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11.07.2018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18B8-3DC2-43F3-B6EF-CBA19892AF1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999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EEA9-0290-4C4C-86FB-AA6E9601D2ED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11.07.2018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18B8-3DC2-43F3-B6EF-CBA19892AF1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73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EEA9-0290-4C4C-86FB-AA6E9601D2ED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11.07.2018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18B8-3DC2-43F3-B6EF-CBA19892AF1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523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EEA9-0290-4C4C-86FB-AA6E9601D2ED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11.07.2018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18B8-3DC2-43F3-B6EF-CBA19892AF1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8387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3173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1597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1586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FEEA9-0290-4C4C-86FB-AA6E9601D2ED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11.07.2018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E18B8-3DC2-43F3-B6EF-CBA19892AF1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74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5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hyperlink" Target="mailto:Rudolf.Schicker@pa10-danube.e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ample 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3874519"/>
            <a:ext cx="9144000" cy="2983482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947" y="185268"/>
            <a:ext cx="3692053" cy="1510644"/>
          </a:xfrm>
          <a:prstGeom prst="rect">
            <a:avLst/>
          </a:prstGeom>
        </p:spPr>
      </p:pic>
      <p:sp>
        <p:nvSpPr>
          <p:cNvPr id="5" name="Textplatzhalter 3"/>
          <p:cNvSpPr txBox="1">
            <a:spLocks/>
          </p:cNvSpPr>
          <p:nvPr/>
        </p:nvSpPr>
        <p:spPr>
          <a:xfrm>
            <a:off x="1919536" y="4423780"/>
            <a:ext cx="1861632" cy="707886"/>
          </a:xfrm>
          <a:prstGeom prst="rect">
            <a:avLst/>
          </a:prstGeom>
          <a:solidFill>
            <a:srgbClr val="A8C6EA">
              <a:alpha val="80000"/>
            </a:srgbClr>
          </a:solidFill>
        </p:spPr>
        <p:txBody>
          <a:bodyPr wrap="square" anchor="ctr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e-DE" sz="2000" dirty="0" smtClean="0">
                <a:solidFill>
                  <a:prstClr val="white"/>
                </a:solidFill>
                <a:ea typeface="ＭＳ Ｐゴシック" pitchFamily="34" charset="-128"/>
              </a:rPr>
              <a:t>11th June 2018, Vienna</a:t>
            </a:r>
            <a:endParaRPr lang="en-US" sz="2000" dirty="0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7" name="Titel 1"/>
          <p:cNvSpPr>
            <a:spLocks noGrp="1"/>
          </p:cNvSpPr>
          <p:nvPr>
            <p:ph type="ctrTitle" idx="4294967295"/>
          </p:nvPr>
        </p:nvSpPr>
        <p:spPr>
          <a:xfrm>
            <a:off x="1383933" y="2292151"/>
            <a:ext cx="8843605" cy="94138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n-US" sz="4000" b="1" dirty="0" smtClean="0">
                <a:solidFill>
                  <a:srgbClr val="0E4194"/>
                </a:solidFill>
                <a:ea typeface="MS PGothic" panose="020B0600070205080204" pitchFamily="34" charset="-128"/>
                <a:cs typeface="+mn-cs"/>
              </a:rPr>
              <a:t>Unlocking Benefits of PUBLIC PARTICIPATION in decision-making</a:t>
            </a:r>
            <a:br>
              <a:rPr lang="en-US" sz="4000" b="1" dirty="0" smtClean="0">
                <a:solidFill>
                  <a:srgbClr val="0E4194"/>
                </a:solidFill>
                <a:ea typeface="MS PGothic" panose="020B0600070205080204" pitchFamily="34" charset="-128"/>
                <a:cs typeface="+mn-cs"/>
              </a:rPr>
            </a:br>
            <a:r>
              <a:rPr lang="en-US" sz="3100" b="1" dirty="0" smtClean="0">
                <a:solidFill>
                  <a:prstClr val="black"/>
                </a:solidFill>
              </a:rPr>
              <a:t>Rudolf </a:t>
            </a:r>
            <a:r>
              <a:rPr lang="en-US" sz="3100" b="1" dirty="0">
                <a:solidFill>
                  <a:prstClr val="black"/>
                </a:solidFill>
              </a:rPr>
              <a:t>Schicker, PAC 10 </a:t>
            </a:r>
            <a:r>
              <a:rPr lang="en-US" sz="3100" b="1" dirty="0" smtClean="0">
                <a:solidFill>
                  <a:prstClr val="black"/>
                </a:solidFill>
              </a:rPr>
              <a:t>EUSDR, Vienna</a:t>
            </a:r>
            <a:endParaRPr lang="en-US" sz="3100" dirty="0">
              <a:solidFill>
                <a:srgbClr val="191919"/>
              </a:solidFill>
              <a:ea typeface="ＭＳ Ｐゴシック" pitchFamily="34" charset="-128"/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1919536" y="2631630"/>
            <a:ext cx="7772400" cy="941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F28800"/>
              </a:solidFill>
              <a:ea typeface="ＭＳ Ｐゴシック" pitchFamily="34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68" y="1628800"/>
            <a:ext cx="5209032" cy="152400"/>
          </a:xfrm>
          <a:prstGeom prst="rect">
            <a:avLst/>
          </a:prstGeom>
        </p:spPr>
      </p:pic>
      <p:pic>
        <p:nvPicPr>
          <p:cNvPr id="9" name="Grafik 8" descr="H:\PA 10\ADMINISTRATION\Bürobetrieb\Vorlagen\Logos\DTP Logo Documents\logo-blue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70" y="305245"/>
            <a:ext cx="2834998" cy="12000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uppieren 12"/>
          <p:cNvGrpSpPr/>
          <p:nvPr/>
        </p:nvGrpSpPr>
        <p:grpSpPr>
          <a:xfrm>
            <a:off x="5104141" y="461320"/>
            <a:ext cx="1656184" cy="1138414"/>
            <a:chOff x="-1870" y="0"/>
            <a:chExt cx="1333500" cy="857250"/>
          </a:xfrm>
        </p:grpSpPr>
        <p:sp>
          <p:nvSpPr>
            <p:cNvPr id="14" name="Textfeld 2"/>
            <p:cNvSpPr txBox="1">
              <a:spLocks noChangeArrowheads="1"/>
            </p:cNvSpPr>
            <p:nvPr/>
          </p:nvSpPr>
          <p:spPr bwMode="auto">
            <a:xfrm>
              <a:off x="-1870" y="609600"/>
              <a:ext cx="1333500" cy="247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de-AT" sz="650" spc="5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EUROPEAN</a:t>
              </a:r>
              <a:r>
                <a:rPr lang="de-AT" sz="650" spc="7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UNION</a:t>
              </a:r>
              <a:endParaRPr lang="de-DE" sz="11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Grafik 15" descr="https://europa.eu/european-union/sites/europaeu/files/docs/body/flag_yellow_high.jp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0"/>
              <a:ext cx="937895" cy="6254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Grafik 11" descr="Beschreibung: Wappen Logo Brief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17" y="461320"/>
            <a:ext cx="779275" cy="9585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447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947" y="185268"/>
            <a:ext cx="3692053" cy="1510644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1919536" y="2631630"/>
            <a:ext cx="7772400" cy="941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F28800"/>
              </a:solidFill>
              <a:ea typeface="ＭＳ Ｐゴシック" pitchFamily="34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68" y="1628800"/>
            <a:ext cx="5209032" cy="152400"/>
          </a:xfrm>
          <a:prstGeom prst="rect">
            <a:avLst/>
          </a:prstGeom>
        </p:spPr>
      </p:pic>
      <p:pic>
        <p:nvPicPr>
          <p:cNvPr id="9" name="Grafik 8" descr="H:\PA 10\ADMINISTRATION\Bürobetrieb\Vorlagen\Logos\DTP Logo Documents\logo-blue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70" y="305245"/>
            <a:ext cx="2834998" cy="12000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uppieren 12"/>
          <p:cNvGrpSpPr/>
          <p:nvPr/>
        </p:nvGrpSpPr>
        <p:grpSpPr>
          <a:xfrm>
            <a:off x="5104141" y="461320"/>
            <a:ext cx="1656184" cy="1138414"/>
            <a:chOff x="-1870" y="0"/>
            <a:chExt cx="1333500" cy="857250"/>
          </a:xfrm>
        </p:grpSpPr>
        <p:sp>
          <p:nvSpPr>
            <p:cNvPr id="14" name="Textfeld 2"/>
            <p:cNvSpPr txBox="1">
              <a:spLocks noChangeArrowheads="1"/>
            </p:cNvSpPr>
            <p:nvPr/>
          </p:nvSpPr>
          <p:spPr bwMode="auto">
            <a:xfrm>
              <a:off x="-1870" y="609600"/>
              <a:ext cx="1333500" cy="247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de-AT" sz="650" spc="5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EUROPEAN</a:t>
              </a:r>
              <a:r>
                <a:rPr lang="de-AT" sz="650" spc="7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UNION</a:t>
              </a:r>
              <a:endParaRPr lang="de-DE" sz="11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Grafik 15" descr="https://europa.eu/european-union/sites/europaeu/files/docs/body/flag_yellow_hig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0"/>
              <a:ext cx="937895" cy="6254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Grafik 11" descr="Beschreibung: Wappen Logo Brie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17" y="461320"/>
            <a:ext cx="779275" cy="9585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hteck 1"/>
          <p:cNvSpPr/>
          <p:nvPr/>
        </p:nvSpPr>
        <p:spPr>
          <a:xfrm>
            <a:off x="1655805" y="2409273"/>
            <a:ext cx="795775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de-DE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2400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Strategy for the Danube Region, </a:t>
            </a:r>
          </a:p>
          <a:p>
            <a:pPr lvl="0">
              <a:spcAft>
                <a:spcPts val="0"/>
              </a:spcAft>
            </a:pPr>
            <a:r>
              <a:rPr lang="en-US" sz="2400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PA 10 – capacity building and cooperation;</a:t>
            </a:r>
          </a:p>
          <a:p>
            <a:pPr lvl="0">
              <a:spcAft>
                <a:spcPts val="0"/>
              </a:spcAft>
            </a:pPr>
            <a:endParaRPr lang="de-DE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2400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Danube Participation Days and the Agenda for Participation;</a:t>
            </a:r>
          </a:p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de-DE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2400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Participation in the City of Vienna;</a:t>
            </a:r>
          </a:p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de-DE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2400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Remarks to the Recommendations</a:t>
            </a:r>
            <a:endParaRPr lang="de-DE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de-DE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86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924" y="0"/>
            <a:ext cx="3340074" cy="1366628"/>
          </a:xfrm>
          <a:prstGeom prst="rect">
            <a:avLst/>
          </a:prstGeom>
        </p:spPr>
      </p:pic>
      <p:cxnSp>
        <p:nvCxnSpPr>
          <p:cNvPr id="6" name="Gerade Verbindung 5"/>
          <p:cNvCxnSpPr/>
          <p:nvPr/>
        </p:nvCxnSpPr>
        <p:spPr>
          <a:xfrm flipH="1">
            <a:off x="1775520" y="1366628"/>
            <a:ext cx="8568952" cy="0"/>
          </a:xfrm>
          <a:prstGeom prst="line">
            <a:avLst/>
          </a:prstGeom>
          <a:ln w="12700">
            <a:solidFill>
              <a:srgbClr val="F28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/>
          <a:srcRect l="29843" t="36751" r="28030" b="14322"/>
          <a:stretch/>
        </p:blipFill>
        <p:spPr>
          <a:xfrm>
            <a:off x="3360405" y="2017307"/>
            <a:ext cx="7571206" cy="4942315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1775520" y="1432532"/>
            <a:ext cx="4184607" cy="584775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e-DE" sz="3200" b="1" dirty="0">
                <a:solidFill>
                  <a:prstClr val="black"/>
                </a:solidFill>
              </a:rPr>
              <a:t>Countries </a:t>
            </a:r>
            <a:r>
              <a:rPr lang="de-DE" sz="3200" b="1" dirty="0" err="1">
                <a:solidFill>
                  <a:prstClr val="black"/>
                </a:solidFill>
              </a:rPr>
              <a:t>Participation</a:t>
            </a:r>
            <a:endParaRPr lang="de-DE" sz="3200" b="1" dirty="0">
              <a:solidFill>
                <a:prstClr val="black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684932" y="2866767"/>
            <a:ext cx="22802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prstClr val="black"/>
                </a:solidFill>
              </a:rPr>
              <a:t>14 countries</a:t>
            </a:r>
          </a:p>
          <a:p>
            <a:r>
              <a:rPr lang="de-DE" dirty="0">
                <a:solidFill>
                  <a:prstClr val="black"/>
                </a:solidFill>
              </a:rPr>
              <a:t>  9  EU-</a:t>
            </a:r>
            <a:r>
              <a:rPr lang="de-DE" dirty="0" err="1">
                <a:solidFill>
                  <a:prstClr val="black"/>
                </a:solidFill>
              </a:rPr>
              <a:t>members</a:t>
            </a:r>
            <a:endParaRPr lang="de-DE" dirty="0">
              <a:solidFill>
                <a:prstClr val="black"/>
              </a:solidFill>
            </a:endParaRPr>
          </a:p>
          <a:p>
            <a:r>
              <a:rPr lang="de-DE" dirty="0">
                <a:solidFill>
                  <a:prstClr val="black"/>
                </a:solidFill>
              </a:rPr>
              <a:t>  5 non </a:t>
            </a:r>
            <a:r>
              <a:rPr lang="de-DE" dirty="0" err="1">
                <a:solidFill>
                  <a:prstClr val="black"/>
                </a:solidFill>
              </a:rPr>
              <a:t>members</a:t>
            </a:r>
            <a:endParaRPr lang="de-DE" dirty="0">
              <a:solidFill>
                <a:prstClr val="black"/>
              </a:solidFill>
            </a:endParaRPr>
          </a:p>
          <a:p>
            <a:endParaRPr lang="de-DE" dirty="0">
              <a:solidFill>
                <a:prstClr val="black"/>
              </a:solidFill>
            </a:endParaRPr>
          </a:p>
          <a:p>
            <a:r>
              <a:rPr lang="de-DE" b="1" dirty="0">
                <a:solidFill>
                  <a:prstClr val="black"/>
                </a:solidFill>
              </a:rPr>
              <a:t>&gt;110 Mio. </a:t>
            </a:r>
            <a:r>
              <a:rPr lang="de-DE" b="1" dirty="0" err="1">
                <a:solidFill>
                  <a:prstClr val="black"/>
                </a:solidFill>
              </a:rPr>
              <a:t>inhabitants</a:t>
            </a:r>
            <a:endParaRPr lang="de-DE" b="1" dirty="0">
              <a:solidFill>
                <a:prstClr val="black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1684932" y="5193555"/>
            <a:ext cx="22571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b="1" dirty="0">
                <a:solidFill>
                  <a:srgbClr val="0E4194"/>
                </a:solidFill>
                <a:latin typeface="Calibri Light" panose="020F0302020204030204"/>
              </a:rPr>
              <a:t>EU S</a:t>
            </a:r>
            <a:r>
              <a:rPr lang="de-AT" sz="1200" b="1" dirty="0">
                <a:solidFill>
                  <a:srgbClr val="0E4194"/>
                </a:solidFill>
                <a:latin typeface="Calibri Light" panose="020F0302020204030204"/>
              </a:rPr>
              <a:t>TRATEGY FOR</a:t>
            </a:r>
          </a:p>
          <a:p>
            <a:r>
              <a:rPr lang="de-AT" sz="1200" b="1" dirty="0">
                <a:solidFill>
                  <a:srgbClr val="0E4194"/>
                </a:solidFill>
                <a:latin typeface="Calibri Light" panose="020F0302020204030204"/>
              </a:rPr>
              <a:t> THE </a:t>
            </a:r>
            <a:r>
              <a:rPr lang="de-AT" sz="1400" b="1" dirty="0">
                <a:solidFill>
                  <a:srgbClr val="0E4194"/>
                </a:solidFill>
                <a:latin typeface="Calibri Light" panose="020F0302020204030204"/>
              </a:rPr>
              <a:t>D</a:t>
            </a:r>
            <a:r>
              <a:rPr lang="de-AT" sz="1200" b="1" dirty="0">
                <a:solidFill>
                  <a:srgbClr val="0E4194"/>
                </a:solidFill>
                <a:latin typeface="Calibri Light" panose="020F0302020204030204"/>
              </a:rPr>
              <a:t>ANUBE</a:t>
            </a:r>
            <a:r>
              <a:rPr lang="de-AT" sz="1400" b="1" dirty="0">
                <a:solidFill>
                  <a:srgbClr val="0E4194"/>
                </a:solidFill>
                <a:latin typeface="Calibri Light" panose="020F0302020204030204"/>
              </a:rPr>
              <a:t> R</a:t>
            </a:r>
            <a:r>
              <a:rPr lang="de-AT" sz="1200" b="1" dirty="0">
                <a:solidFill>
                  <a:srgbClr val="0E4194"/>
                </a:solidFill>
                <a:latin typeface="Calibri Light" panose="020F0302020204030204"/>
              </a:rPr>
              <a:t>EGION</a:t>
            </a:r>
            <a:r>
              <a:rPr lang="de-AT" sz="1400" b="1" dirty="0">
                <a:solidFill>
                  <a:srgbClr val="0E4194"/>
                </a:solidFill>
                <a:latin typeface="Calibri Light" panose="020F0302020204030204"/>
              </a:rPr>
              <a:t> (EUSDR)</a:t>
            </a:r>
          </a:p>
          <a:p>
            <a:r>
              <a:rPr lang="de-AT" sz="1400" b="1" dirty="0">
                <a:solidFill>
                  <a:srgbClr val="0E4194"/>
                </a:solidFill>
                <a:latin typeface="Calibri Light" panose="020F0302020204030204"/>
              </a:rPr>
              <a:t>www.danube-region.eu</a:t>
            </a:r>
          </a:p>
        </p:txBody>
      </p:sp>
    </p:spTree>
    <p:extLst>
      <p:ext uri="{BB962C8B-B14F-4D97-AF65-F5344CB8AC3E}">
        <p14:creationId xmlns:p14="http://schemas.microsoft.com/office/powerpoint/2010/main" val="226945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924" y="0"/>
            <a:ext cx="3340074" cy="1366628"/>
          </a:xfrm>
          <a:prstGeom prst="rect">
            <a:avLst/>
          </a:prstGeom>
        </p:spPr>
      </p:pic>
      <p:cxnSp>
        <p:nvCxnSpPr>
          <p:cNvPr id="6" name="Gerade Verbindung 5"/>
          <p:cNvCxnSpPr/>
          <p:nvPr/>
        </p:nvCxnSpPr>
        <p:spPr>
          <a:xfrm flipH="1">
            <a:off x="1775520" y="1366628"/>
            <a:ext cx="8568952" cy="0"/>
          </a:xfrm>
          <a:prstGeom prst="line">
            <a:avLst/>
          </a:prstGeom>
          <a:ln w="12700">
            <a:solidFill>
              <a:srgbClr val="F28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jectives" descr="http://www.danube-region.eu/modules/mod_objectives/images/pillars_map2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85" y="2348878"/>
            <a:ext cx="5904656" cy="4104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4685" y="1589195"/>
            <a:ext cx="5762958" cy="537115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2" name="Textfeld 1"/>
          <p:cNvSpPr txBox="1"/>
          <p:nvPr/>
        </p:nvSpPr>
        <p:spPr>
          <a:xfrm>
            <a:off x="1775520" y="2523564"/>
            <a:ext cx="20691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prstClr val="black"/>
                </a:solidFill>
              </a:rPr>
              <a:t>Actionplan</a:t>
            </a:r>
          </a:p>
          <a:p>
            <a:endParaRPr lang="de-DE" dirty="0">
              <a:solidFill>
                <a:prstClr val="black"/>
              </a:solidFill>
            </a:endParaRPr>
          </a:p>
          <a:p>
            <a:r>
              <a:rPr lang="de-DE" dirty="0">
                <a:solidFill>
                  <a:prstClr val="black"/>
                </a:solidFill>
              </a:rPr>
              <a:t>European</a:t>
            </a:r>
          </a:p>
          <a:p>
            <a:r>
              <a:rPr lang="de-DE" dirty="0" err="1">
                <a:solidFill>
                  <a:prstClr val="black"/>
                </a:solidFill>
              </a:rPr>
              <a:t>Commission</a:t>
            </a:r>
            <a:r>
              <a:rPr lang="de-DE" dirty="0">
                <a:solidFill>
                  <a:prstClr val="black"/>
                </a:solidFill>
              </a:rPr>
              <a:t>, </a:t>
            </a:r>
          </a:p>
          <a:p>
            <a:r>
              <a:rPr lang="de-DE" dirty="0">
                <a:solidFill>
                  <a:prstClr val="black"/>
                </a:solidFill>
              </a:rPr>
              <a:t>European Council, </a:t>
            </a:r>
          </a:p>
          <a:p>
            <a:r>
              <a:rPr lang="de-DE" dirty="0">
                <a:solidFill>
                  <a:prstClr val="black"/>
                </a:solidFill>
              </a:rPr>
              <a:t>European </a:t>
            </a:r>
            <a:r>
              <a:rPr lang="de-DE" dirty="0" err="1">
                <a:solidFill>
                  <a:prstClr val="black"/>
                </a:solidFill>
              </a:rPr>
              <a:t>Parliament</a:t>
            </a:r>
            <a:endParaRPr lang="de-DE" dirty="0">
              <a:solidFill>
                <a:prstClr val="black"/>
              </a:solidFill>
            </a:endParaRPr>
          </a:p>
          <a:p>
            <a:endParaRPr lang="de-DE" dirty="0">
              <a:solidFill>
                <a:prstClr val="black"/>
              </a:solidFill>
            </a:endParaRPr>
          </a:p>
          <a:p>
            <a:r>
              <a:rPr lang="de-DE" dirty="0">
                <a:solidFill>
                  <a:prstClr val="black"/>
                </a:solidFill>
              </a:rPr>
              <a:t>EESC &amp; </a:t>
            </a:r>
            <a:r>
              <a:rPr lang="de-DE" dirty="0" err="1">
                <a:solidFill>
                  <a:prstClr val="black"/>
                </a:solidFill>
              </a:rPr>
              <a:t>CoR</a:t>
            </a:r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68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924" y="0"/>
            <a:ext cx="3340074" cy="1366628"/>
          </a:xfrm>
          <a:prstGeom prst="rect">
            <a:avLst/>
          </a:prstGeom>
        </p:spPr>
      </p:pic>
      <p:cxnSp>
        <p:nvCxnSpPr>
          <p:cNvPr id="6" name="Gerade Verbindung 5"/>
          <p:cNvCxnSpPr/>
          <p:nvPr/>
        </p:nvCxnSpPr>
        <p:spPr>
          <a:xfrm flipH="1">
            <a:off x="1775520" y="1366628"/>
            <a:ext cx="8568952" cy="0"/>
          </a:xfrm>
          <a:prstGeom prst="line">
            <a:avLst/>
          </a:prstGeom>
          <a:ln w="12700">
            <a:solidFill>
              <a:srgbClr val="F28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1524001" y="6525345"/>
            <a:ext cx="9143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1400" b="1" dirty="0">
                <a:solidFill>
                  <a:srgbClr val="0E4194"/>
                </a:solidFill>
                <a:latin typeface="Calibri Light" panose="020F0302020204030204"/>
              </a:rPr>
              <a:t>EU S</a:t>
            </a:r>
            <a:r>
              <a:rPr lang="de-AT" sz="1200" b="1" dirty="0">
                <a:solidFill>
                  <a:srgbClr val="0E4194"/>
                </a:solidFill>
                <a:latin typeface="Calibri Light" panose="020F0302020204030204"/>
              </a:rPr>
              <a:t>TRATEGY FOR THE </a:t>
            </a:r>
            <a:r>
              <a:rPr lang="de-AT" sz="1400" b="1" dirty="0">
                <a:solidFill>
                  <a:srgbClr val="0E4194"/>
                </a:solidFill>
                <a:latin typeface="Calibri Light" panose="020F0302020204030204"/>
              </a:rPr>
              <a:t>D</a:t>
            </a:r>
            <a:r>
              <a:rPr lang="de-AT" sz="1200" b="1" dirty="0">
                <a:solidFill>
                  <a:srgbClr val="0E4194"/>
                </a:solidFill>
                <a:latin typeface="Calibri Light" panose="020F0302020204030204"/>
              </a:rPr>
              <a:t>ANUBE</a:t>
            </a:r>
            <a:r>
              <a:rPr lang="de-AT" sz="1400" b="1" dirty="0">
                <a:solidFill>
                  <a:srgbClr val="0E4194"/>
                </a:solidFill>
                <a:latin typeface="Calibri Light" panose="020F0302020204030204"/>
              </a:rPr>
              <a:t> R</a:t>
            </a:r>
            <a:r>
              <a:rPr lang="de-AT" sz="1200" b="1" dirty="0">
                <a:solidFill>
                  <a:srgbClr val="0E4194"/>
                </a:solidFill>
                <a:latin typeface="Calibri Light" panose="020F0302020204030204"/>
              </a:rPr>
              <a:t>EGION</a:t>
            </a:r>
            <a:r>
              <a:rPr lang="de-AT" sz="1400" b="1" dirty="0">
                <a:solidFill>
                  <a:srgbClr val="0E4194"/>
                </a:solidFill>
                <a:latin typeface="Calibri Light" panose="020F0302020204030204"/>
              </a:rPr>
              <a:t> (EUSDR)  |  www.danube-region.eu</a:t>
            </a:r>
          </a:p>
        </p:txBody>
      </p:sp>
      <p:sp>
        <p:nvSpPr>
          <p:cNvPr id="2" name="Pfeil nach rechts 1"/>
          <p:cNvSpPr/>
          <p:nvPr/>
        </p:nvSpPr>
        <p:spPr>
          <a:xfrm rot="1149464">
            <a:off x="179911" y="5328396"/>
            <a:ext cx="322720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Pfeil nach unten 4"/>
          <p:cNvSpPr/>
          <p:nvPr/>
        </p:nvSpPr>
        <p:spPr>
          <a:xfrm rot="4403929">
            <a:off x="7252674" y="3204591"/>
            <a:ext cx="484632" cy="44992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pic>
        <p:nvPicPr>
          <p:cNvPr id="9" name="objectives" descr="http://www.danube-region.eu/modules/mod_objectives/images/pillars_map2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40" y="2348880"/>
            <a:ext cx="5904656" cy="41044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2470430" y="1589466"/>
            <a:ext cx="6884141" cy="536575"/>
            <a:chOff x="1843" y="1001"/>
            <a:chExt cx="3658" cy="338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>
              <a:off x="1843" y="1001"/>
              <a:ext cx="3631" cy="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prstClr val="black"/>
                </a:solidFill>
              </a:endParaRPr>
            </a:p>
          </p:txBody>
        </p:sp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1843" y="1073"/>
              <a:ext cx="3622" cy="194"/>
            </a:xfrm>
            <a:prstGeom prst="rect">
              <a:avLst/>
            </a:prstGeom>
            <a:solidFill>
              <a:srgbClr val="0C4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prstClr val="black"/>
                </a:solidFill>
              </a:endParaRPr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1843" y="1079"/>
              <a:ext cx="3658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2100" dirty="0" smtClean="0">
                  <a:solidFill>
                    <a:srgbClr val="FFFFFF"/>
                  </a:solidFill>
                  <a:latin typeface="Times New Roman" panose="02020603050405020304" pitchFamily="18" charset="0"/>
                </a:rPr>
                <a:t>  Priority Area 10 </a:t>
              </a:r>
              <a:r>
                <a:rPr lang="de-DE" altLang="de-DE" sz="2100" dirty="0" err="1" smtClean="0">
                  <a:solidFill>
                    <a:srgbClr val="FFFFFF"/>
                  </a:solidFill>
                  <a:latin typeface="Times New Roman" panose="02020603050405020304" pitchFamily="18" charset="0"/>
                </a:rPr>
                <a:t>is</a:t>
              </a:r>
              <a:r>
                <a:rPr lang="de-DE" altLang="de-DE" sz="2100" dirty="0" smtClean="0">
                  <a:solidFill>
                    <a:srgbClr val="FFFFFF"/>
                  </a:solidFill>
                  <a:latin typeface="Times New Roman" panose="02020603050405020304" pitchFamily="18" charset="0"/>
                </a:rPr>
                <a:t> </a:t>
              </a:r>
              <a:r>
                <a:rPr lang="de-DE" altLang="de-DE" sz="2100" dirty="0" err="1" smtClean="0">
                  <a:solidFill>
                    <a:srgbClr val="FFFFFF"/>
                  </a:solidFill>
                  <a:latin typeface="Times New Roman" panose="02020603050405020304" pitchFamily="18" charset="0"/>
                </a:rPr>
                <a:t>part</a:t>
              </a:r>
              <a:r>
                <a:rPr lang="de-DE" altLang="de-DE" sz="2100" dirty="0" smtClean="0">
                  <a:solidFill>
                    <a:srgbClr val="FFFFFF"/>
                  </a:solidFill>
                  <a:latin typeface="Times New Roman" panose="02020603050405020304" pitchFamily="18" charset="0"/>
                </a:rPr>
                <a:t> </a:t>
              </a:r>
              <a:r>
                <a:rPr lang="de-DE" altLang="de-DE" sz="2100" dirty="0" err="1" smtClean="0">
                  <a:solidFill>
                    <a:srgbClr val="FFFFFF"/>
                  </a:solidFill>
                  <a:latin typeface="Times New Roman" panose="02020603050405020304" pitchFamily="18" charset="0"/>
                </a:rPr>
                <a:t>of</a:t>
              </a:r>
              <a:r>
                <a:rPr lang="de-DE" altLang="de-DE" sz="2100" dirty="0" smtClean="0">
                  <a:solidFill>
                    <a:srgbClr val="FFFFFF"/>
                  </a:solidFill>
                  <a:latin typeface="Times New Roman" panose="02020603050405020304" pitchFamily="18" charset="0"/>
                </a:rPr>
                <a:t> </a:t>
              </a:r>
              <a:r>
                <a:rPr lang="de-DE" altLang="de-DE" sz="2100" dirty="0" err="1" smtClean="0">
                  <a:solidFill>
                    <a:srgbClr val="FFFFFF"/>
                  </a:solidFill>
                  <a:latin typeface="Times New Roman" panose="02020603050405020304" pitchFamily="18" charset="0"/>
                </a:rPr>
                <a:t>Pillar</a:t>
              </a:r>
              <a:r>
                <a:rPr lang="de-DE" altLang="de-DE" sz="2100" dirty="0" smtClean="0">
                  <a:solidFill>
                    <a:srgbClr val="FFFFFF"/>
                  </a:solidFill>
                  <a:latin typeface="Times New Roman" panose="02020603050405020304" pitchFamily="18" charset="0"/>
                </a:rPr>
                <a:t> 4 „</a:t>
              </a:r>
              <a:r>
                <a:rPr lang="de-DE" altLang="de-DE" sz="2100" dirty="0" err="1" smtClean="0">
                  <a:solidFill>
                    <a:srgbClr val="FFFFFF"/>
                  </a:solidFill>
                  <a:latin typeface="Times New Roman" panose="02020603050405020304" pitchFamily="18" charset="0"/>
                </a:rPr>
                <a:t>Strengthening</a:t>
              </a:r>
              <a:r>
                <a:rPr lang="de-DE" altLang="de-DE" sz="2100" dirty="0" smtClean="0">
                  <a:solidFill>
                    <a:srgbClr val="FFFFFF"/>
                  </a:solidFill>
                  <a:latin typeface="Times New Roman" panose="02020603050405020304" pitchFamily="18" charset="0"/>
                </a:rPr>
                <a:t> </a:t>
              </a:r>
              <a:r>
                <a:rPr lang="de-DE" altLang="de-DE" sz="2100" dirty="0" err="1" smtClean="0">
                  <a:solidFill>
                    <a:srgbClr val="FFFFFF"/>
                  </a:solidFill>
                  <a:latin typeface="Times New Roman" panose="02020603050405020304" pitchFamily="18" charset="0"/>
                </a:rPr>
                <a:t>the</a:t>
              </a:r>
              <a:r>
                <a:rPr lang="de-DE" altLang="de-DE" sz="2100" dirty="0" smtClean="0">
                  <a:solidFill>
                    <a:srgbClr val="FFFFFF"/>
                  </a:solidFill>
                  <a:latin typeface="Times New Roman" panose="02020603050405020304" pitchFamily="18" charset="0"/>
                </a:rPr>
                <a:t> Region“</a:t>
              </a:r>
              <a:endParaRPr lang="de-DE" altLang="de-DE" dirty="0" smtClean="0">
                <a:solidFill>
                  <a:prstClr val="black"/>
                </a:solidFill>
              </a:endParaRPr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3543" y="1079"/>
              <a:ext cx="109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2100" smtClean="0">
                  <a:solidFill>
                    <a:srgbClr val="FFFFFF"/>
                  </a:solidFill>
                  <a:latin typeface="Times New Roman" panose="02020603050405020304" pitchFamily="18" charset="0"/>
                </a:rPr>
                <a:t> </a:t>
              </a:r>
              <a:endParaRPr lang="de-DE" altLang="de-DE" smtClean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926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924" y="0"/>
            <a:ext cx="3340074" cy="1366628"/>
          </a:xfrm>
          <a:prstGeom prst="rect">
            <a:avLst/>
          </a:prstGeom>
        </p:spPr>
      </p:pic>
      <p:cxnSp>
        <p:nvCxnSpPr>
          <p:cNvPr id="6" name="Gerade Verbindung 5"/>
          <p:cNvCxnSpPr/>
          <p:nvPr/>
        </p:nvCxnSpPr>
        <p:spPr>
          <a:xfrm flipH="1">
            <a:off x="1775520" y="1366628"/>
            <a:ext cx="8568952" cy="0"/>
          </a:xfrm>
          <a:prstGeom prst="line">
            <a:avLst/>
          </a:prstGeom>
          <a:ln w="12700">
            <a:solidFill>
              <a:srgbClr val="F28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1524001" y="6525345"/>
            <a:ext cx="9143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1400" b="1" dirty="0">
                <a:solidFill>
                  <a:srgbClr val="0E4194"/>
                </a:solidFill>
                <a:latin typeface="Calibri Light" panose="020F0302020204030204"/>
              </a:rPr>
              <a:t>EU S</a:t>
            </a:r>
            <a:r>
              <a:rPr lang="de-AT" sz="1200" b="1" dirty="0">
                <a:solidFill>
                  <a:srgbClr val="0E4194"/>
                </a:solidFill>
                <a:latin typeface="Calibri Light" panose="020F0302020204030204"/>
              </a:rPr>
              <a:t>TRATEGY FOR THE </a:t>
            </a:r>
            <a:r>
              <a:rPr lang="de-AT" sz="1400" b="1" dirty="0">
                <a:solidFill>
                  <a:srgbClr val="0E4194"/>
                </a:solidFill>
                <a:latin typeface="Calibri Light" panose="020F0302020204030204"/>
              </a:rPr>
              <a:t>D</a:t>
            </a:r>
            <a:r>
              <a:rPr lang="de-AT" sz="1200" b="1" dirty="0">
                <a:solidFill>
                  <a:srgbClr val="0E4194"/>
                </a:solidFill>
                <a:latin typeface="Calibri Light" panose="020F0302020204030204"/>
              </a:rPr>
              <a:t>ANUBE</a:t>
            </a:r>
            <a:r>
              <a:rPr lang="de-AT" sz="1400" b="1" dirty="0">
                <a:solidFill>
                  <a:srgbClr val="0E4194"/>
                </a:solidFill>
                <a:latin typeface="Calibri Light" panose="020F0302020204030204"/>
              </a:rPr>
              <a:t> R</a:t>
            </a:r>
            <a:r>
              <a:rPr lang="de-AT" sz="1200" b="1" dirty="0">
                <a:solidFill>
                  <a:srgbClr val="0E4194"/>
                </a:solidFill>
                <a:latin typeface="Calibri Light" panose="020F0302020204030204"/>
              </a:rPr>
              <a:t>EGION</a:t>
            </a:r>
            <a:r>
              <a:rPr lang="de-AT" sz="1400" b="1" dirty="0">
                <a:solidFill>
                  <a:srgbClr val="0E4194"/>
                </a:solidFill>
                <a:latin typeface="Calibri Light" panose="020F0302020204030204"/>
              </a:rPr>
              <a:t> (EUSDR)  |  www.danube-region.eu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742019" y="1786461"/>
            <a:ext cx="8707961" cy="107721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de-DE" sz="3200" b="1" dirty="0">
                <a:solidFill>
                  <a:prstClr val="black"/>
                </a:solidFill>
              </a:rPr>
              <a:t>Cooperation and </a:t>
            </a:r>
            <a:r>
              <a:rPr lang="de-DE" sz="3200" b="1" dirty="0" err="1">
                <a:solidFill>
                  <a:prstClr val="black"/>
                </a:solidFill>
              </a:rPr>
              <a:t>capacity-building</a:t>
            </a:r>
            <a:r>
              <a:rPr lang="de-DE" sz="3200" b="1" dirty="0">
                <a:solidFill>
                  <a:prstClr val="black"/>
                </a:solidFill>
              </a:rPr>
              <a:t> </a:t>
            </a:r>
            <a:r>
              <a:rPr lang="de-DE" sz="3200" b="1" dirty="0" err="1">
                <a:solidFill>
                  <a:prstClr val="black"/>
                </a:solidFill>
              </a:rPr>
              <a:t>are</a:t>
            </a:r>
            <a:r>
              <a:rPr lang="de-DE" sz="3200" b="1" dirty="0">
                <a:solidFill>
                  <a:prstClr val="black"/>
                </a:solidFill>
              </a:rPr>
              <a:t> </a:t>
            </a:r>
            <a:r>
              <a:rPr lang="de-DE" sz="3200" b="1" dirty="0" err="1">
                <a:solidFill>
                  <a:prstClr val="black"/>
                </a:solidFill>
              </a:rPr>
              <a:t>the</a:t>
            </a:r>
            <a:r>
              <a:rPr lang="de-DE" sz="3200" b="1" dirty="0">
                <a:solidFill>
                  <a:prstClr val="black"/>
                </a:solidFill>
              </a:rPr>
              <a:t> </a:t>
            </a:r>
            <a:r>
              <a:rPr lang="de-DE" sz="3200" b="1" dirty="0" err="1">
                <a:solidFill>
                  <a:prstClr val="black"/>
                </a:solidFill>
              </a:rPr>
              <a:t>keys</a:t>
            </a:r>
            <a:r>
              <a:rPr lang="de-DE" sz="3200" b="1" dirty="0">
                <a:solidFill>
                  <a:prstClr val="black"/>
                </a:solidFill>
              </a:rPr>
              <a:t> </a:t>
            </a:r>
            <a:r>
              <a:rPr lang="de-DE" sz="3200" b="1" dirty="0" err="1">
                <a:solidFill>
                  <a:prstClr val="black"/>
                </a:solidFill>
              </a:rPr>
              <a:t>to</a:t>
            </a:r>
            <a:r>
              <a:rPr lang="de-DE" sz="3200" b="1" dirty="0">
                <a:solidFill>
                  <a:prstClr val="black"/>
                </a:solidFill>
              </a:rPr>
              <a:t> </a:t>
            </a:r>
          </a:p>
          <a:p>
            <a:r>
              <a:rPr lang="de-DE" sz="3200" b="1" dirty="0">
                <a:solidFill>
                  <a:prstClr val="black"/>
                </a:solidFill>
              </a:rPr>
              <a:t>  </a:t>
            </a:r>
            <a:r>
              <a:rPr lang="de-DE" sz="3200" b="1" dirty="0" err="1">
                <a:solidFill>
                  <a:prstClr val="black"/>
                </a:solidFill>
              </a:rPr>
              <a:t>better</a:t>
            </a:r>
            <a:r>
              <a:rPr lang="de-DE" sz="3200" b="1" dirty="0">
                <a:solidFill>
                  <a:prstClr val="black"/>
                </a:solidFill>
              </a:rPr>
              <a:t> </a:t>
            </a:r>
            <a:r>
              <a:rPr lang="de-DE" sz="3200" b="1" dirty="0" err="1">
                <a:solidFill>
                  <a:prstClr val="black"/>
                </a:solidFill>
              </a:rPr>
              <a:t>living</a:t>
            </a:r>
            <a:r>
              <a:rPr lang="de-DE" sz="3200" b="1" dirty="0">
                <a:solidFill>
                  <a:prstClr val="black"/>
                </a:solidFill>
              </a:rPr>
              <a:t> </a:t>
            </a:r>
            <a:r>
              <a:rPr lang="de-DE" sz="3200" b="1" dirty="0" err="1">
                <a:solidFill>
                  <a:prstClr val="black"/>
                </a:solidFill>
              </a:rPr>
              <a:t>conditions</a:t>
            </a:r>
            <a:r>
              <a:rPr lang="de-DE" sz="3200" b="1" dirty="0">
                <a:solidFill>
                  <a:prstClr val="black"/>
                </a:solidFill>
              </a:rPr>
              <a:t> in </a:t>
            </a:r>
            <a:r>
              <a:rPr lang="de-DE" sz="3200" b="1" dirty="0" err="1">
                <a:solidFill>
                  <a:prstClr val="black"/>
                </a:solidFill>
              </a:rPr>
              <a:t>the</a:t>
            </a:r>
            <a:r>
              <a:rPr lang="de-DE" sz="3200" b="1" dirty="0">
                <a:solidFill>
                  <a:prstClr val="black"/>
                </a:solidFill>
              </a:rPr>
              <a:t> Danube Region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183027" y="3007832"/>
            <a:ext cx="816144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prstClr val="black"/>
                </a:solidFill>
              </a:rPr>
              <a:t>Public </a:t>
            </a:r>
            <a:r>
              <a:rPr lang="de-DE" dirty="0" err="1">
                <a:solidFill>
                  <a:prstClr val="black"/>
                </a:solidFill>
              </a:rPr>
              <a:t>management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practices</a:t>
            </a:r>
            <a:endParaRPr lang="de-DE" dirty="0">
              <a:solidFill>
                <a:prstClr val="black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prstClr val="black"/>
                </a:solidFill>
              </a:rPr>
              <a:t>Cooperative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structures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catching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the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needs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of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citizens</a:t>
            </a:r>
            <a:endParaRPr lang="de-DE" dirty="0">
              <a:solidFill>
                <a:prstClr val="black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prstClr val="black"/>
                </a:solidFill>
              </a:rPr>
              <a:t>Political and/</a:t>
            </a:r>
            <a:r>
              <a:rPr lang="de-DE" dirty="0" err="1">
                <a:solidFill>
                  <a:prstClr val="black"/>
                </a:solidFill>
              </a:rPr>
              <a:t>or</a:t>
            </a:r>
            <a:r>
              <a:rPr lang="de-DE" dirty="0">
                <a:solidFill>
                  <a:prstClr val="black"/>
                </a:solidFill>
              </a:rPr>
              <a:t> administrative </a:t>
            </a:r>
            <a:r>
              <a:rPr lang="de-DE" dirty="0" err="1">
                <a:solidFill>
                  <a:prstClr val="black"/>
                </a:solidFill>
              </a:rPr>
              <a:t>reforms</a:t>
            </a:r>
            <a:r>
              <a:rPr lang="de-DE" dirty="0">
                <a:solidFill>
                  <a:prstClr val="black"/>
                </a:solidFill>
              </a:rPr>
              <a:t> to </a:t>
            </a:r>
            <a:r>
              <a:rPr lang="de-DE" dirty="0" err="1">
                <a:solidFill>
                  <a:prstClr val="black"/>
                </a:solidFill>
              </a:rPr>
              <a:t>build</a:t>
            </a:r>
            <a:r>
              <a:rPr lang="de-DE" dirty="0">
                <a:solidFill>
                  <a:prstClr val="black"/>
                </a:solidFill>
              </a:rPr>
              <a:t> a smart, </a:t>
            </a:r>
            <a:r>
              <a:rPr lang="de-DE" dirty="0" err="1">
                <a:solidFill>
                  <a:prstClr val="black"/>
                </a:solidFill>
              </a:rPr>
              <a:t>sustainable</a:t>
            </a:r>
            <a:r>
              <a:rPr lang="de-DE" dirty="0">
                <a:solidFill>
                  <a:prstClr val="black"/>
                </a:solidFill>
              </a:rPr>
              <a:t> and inclusive Danube Region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prstClr val="black"/>
                </a:solidFill>
              </a:rPr>
              <a:t>Involvement </a:t>
            </a:r>
            <a:r>
              <a:rPr lang="de-DE" dirty="0" err="1">
                <a:solidFill>
                  <a:prstClr val="black"/>
                </a:solidFill>
              </a:rPr>
              <a:t>of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civil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society</a:t>
            </a:r>
            <a:endParaRPr lang="de-DE" dirty="0">
              <a:solidFill>
                <a:prstClr val="black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prstClr val="black"/>
                </a:solidFill>
              </a:rPr>
              <a:t>Strengthening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governance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through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inclusion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of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stakeholders</a:t>
            </a:r>
            <a:endParaRPr lang="de-DE" dirty="0">
              <a:solidFill>
                <a:prstClr val="black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prstClr val="black"/>
                </a:solidFill>
              </a:rPr>
              <a:t>Unfold</a:t>
            </a:r>
            <a:r>
              <a:rPr lang="de-DE" dirty="0">
                <a:solidFill>
                  <a:prstClr val="black"/>
                </a:solidFill>
              </a:rPr>
              <a:t> urban and regional </a:t>
            </a:r>
            <a:r>
              <a:rPr lang="de-DE" dirty="0" err="1">
                <a:solidFill>
                  <a:prstClr val="black"/>
                </a:solidFill>
              </a:rPr>
              <a:t>potentials</a:t>
            </a:r>
            <a:endParaRPr lang="de-DE" dirty="0">
              <a:solidFill>
                <a:prstClr val="black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prstClr val="black"/>
                </a:solidFill>
              </a:rPr>
              <a:t>Foster territorial, </a:t>
            </a:r>
            <a:r>
              <a:rPr lang="de-DE" dirty="0" err="1">
                <a:solidFill>
                  <a:prstClr val="black"/>
                </a:solidFill>
              </a:rPr>
              <a:t>social</a:t>
            </a:r>
            <a:r>
              <a:rPr lang="de-DE" dirty="0">
                <a:solidFill>
                  <a:prstClr val="black"/>
                </a:solidFill>
              </a:rPr>
              <a:t> and </a:t>
            </a:r>
            <a:r>
              <a:rPr lang="de-DE" dirty="0" err="1">
                <a:solidFill>
                  <a:prstClr val="black"/>
                </a:solidFill>
              </a:rPr>
              <a:t>economic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cohesion</a:t>
            </a:r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76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924" y="0"/>
            <a:ext cx="3340074" cy="1366628"/>
          </a:xfrm>
          <a:prstGeom prst="rect">
            <a:avLst/>
          </a:prstGeom>
        </p:spPr>
      </p:pic>
      <p:cxnSp>
        <p:nvCxnSpPr>
          <p:cNvPr id="6" name="Gerade Verbindung 5"/>
          <p:cNvCxnSpPr/>
          <p:nvPr/>
        </p:nvCxnSpPr>
        <p:spPr>
          <a:xfrm flipH="1">
            <a:off x="1775520" y="1366628"/>
            <a:ext cx="8568952" cy="0"/>
          </a:xfrm>
          <a:prstGeom prst="line">
            <a:avLst/>
          </a:prstGeom>
          <a:ln w="12700">
            <a:solidFill>
              <a:srgbClr val="F28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1524001" y="6525345"/>
            <a:ext cx="9143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1400" b="1" dirty="0">
                <a:solidFill>
                  <a:srgbClr val="0E4194"/>
                </a:solidFill>
                <a:latin typeface="Calibri Light" panose="020F0302020204030204"/>
              </a:rPr>
              <a:t>EU S</a:t>
            </a:r>
            <a:r>
              <a:rPr lang="de-AT" sz="1200" b="1" dirty="0">
                <a:solidFill>
                  <a:srgbClr val="0E4194"/>
                </a:solidFill>
                <a:latin typeface="Calibri Light" panose="020F0302020204030204"/>
              </a:rPr>
              <a:t>TRATEGY FOR THE </a:t>
            </a:r>
            <a:r>
              <a:rPr lang="de-AT" sz="1400" b="1" dirty="0">
                <a:solidFill>
                  <a:srgbClr val="0E4194"/>
                </a:solidFill>
                <a:latin typeface="Calibri Light" panose="020F0302020204030204"/>
              </a:rPr>
              <a:t>D</a:t>
            </a:r>
            <a:r>
              <a:rPr lang="de-AT" sz="1200" b="1" dirty="0">
                <a:solidFill>
                  <a:srgbClr val="0E4194"/>
                </a:solidFill>
                <a:latin typeface="Calibri Light" panose="020F0302020204030204"/>
              </a:rPr>
              <a:t>ANUBE</a:t>
            </a:r>
            <a:r>
              <a:rPr lang="de-AT" sz="1400" b="1" dirty="0">
                <a:solidFill>
                  <a:srgbClr val="0E4194"/>
                </a:solidFill>
                <a:latin typeface="Calibri Light" panose="020F0302020204030204"/>
              </a:rPr>
              <a:t> R</a:t>
            </a:r>
            <a:r>
              <a:rPr lang="de-AT" sz="1200" b="1" dirty="0">
                <a:solidFill>
                  <a:srgbClr val="0E4194"/>
                </a:solidFill>
                <a:latin typeface="Calibri Light" panose="020F0302020204030204"/>
              </a:rPr>
              <a:t>EGION</a:t>
            </a:r>
            <a:r>
              <a:rPr lang="de-AT" sz="1400" b="1" dirty="0">
                <a:solidFill>
                  <a:srgbClr val="0E4194"/>
                </a:solidFill>
                <a:latin typeface="Calibri Light" panose="020F0302020204030204"/>
              </a:rPr>
              <a:t> (EUSDR)  |  www.danube-region.eu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742019" y="1786461"/>
            <a:ext cx="8707961" cy="107721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de-DE" sz="3200" b="1" dirty="0">
                <a:solidFill>
                  <a:prstClr val="black"/>
                </a:solidFill>
              </a:rPr>
              <a:t>Cooperation and </a:t>
            </a:r>
            <a:r>
              <a:rPr lang="de-DE" sz="3200" b="1" dirty="0" err="1">
                <a:solidFill>
                  <a:prstClr val="black"/>
                </a:solidFill>
              </a:rPr>
              <a:t>capacity-building</a:t>
            </a:r>
            <a:r>
              <a:rPr lang="de-DE" sz="3200" b="1" dirty="0">
                <a:solidFill>
                  <a:prstClr val="black"/>
                </a:solidFill>
              </a:rPr>
              <a:t> </a:t>
            </a:r>
            <a:r>
              <a:rPr lang="de-DE" sz="3200" b="1" dirty="0" err="1">
                <a:solidFill>
                  <a:prstClr val="black"/>
                </a:solidFill>
              </a:rPr>
              <a:t>are</a:t>
            </a:r>
            <a:r>
              <a:rPr lang="de-DE" sz="3200" b="1" dirty="0">
                <a:solidFill>
                  <a:prstClr val="black"/>
                </a:solidFill>
              </a:rPr>
              <a:t> </a:t>
            </a:r>
            <a:r>
              <a:rPr lang="de-DE" sz="3200" b="1" dirty="0" err="1">
                <a:solidFill>
                  <a:prstClr val="black"/>
                </a:solidFill>
              </a:rPr>
              <a:t>the</a:t>
            </a:r>
            <a:r>
              <a:rPr lang="de-DE" sz="3200" b="1" dirty="0">
                <a:solidFill>
                  <a:prstClr val="black"/>
                </a:solidFill>
              </a:rPr>
              <a:t> </a:t>
            </a:r>
            <a:r>
              <a:rPr lang="de-DE" sz="3200" b="1" dirty="0" err="1">
                <a:solidFill>
                  <a:prstClr val="black"/>
                </a:solidFill>
              </a:rPr>
              <a:t>keys</a:t>
            </a:r>
            <a:r>
              <a:rPr lang="de-DE" sz="3200" b="1" dirty="0">
                <a:solidFill>
                  <a:prstClr val="black"/>
                </a:solidFill>
              </a:rPr>
              <a:t> </a:t>
            </a:r>
            <a:r>
              <a:rPr lang="de-DE" sz="3200" b="1" dirty="0" err="1">
                <a:solidFill>
                  <a:prstClr val="black"/>
                </a:solidFill>
              </a:rPr>
              <a:t>to</a:t>
            </a:r>
            <a:r>
              <a:rPr lang="de-DE" sz="3200" b="1" dirty="0">
                <a:solidFill>
                  <a:prstClr val="black"/>
                </a:solidFill>
              </a:rPr>
              <a:t> </a:t>
            </a:r>
          </a:p>
          <a:p>
            <a:r>
              <a:rPr lang="de-DE" sz="3200" b="1" dirty="0">
                <a:solidFill>
                  <a:prstClr val="black"/>
                </a:solidFill>
              </a:rPr>
              <a:t>  </a:t>
            </a:r>
            <a:r>
              <a:rPr lang="de-DE" sz="3200" b="1" dirty="0" err="1">
                <a:solidFill>
                  <a:prstClr val="black"/>
                </a:solidFill>
              </a:rPr>
              <a:t>better</a:t>
            </a:r>
            <a:r>
              <a:rPr lang="de-DE" sz="3200" b="1" dirty="0">
                <a:solidFill>
                  <a:prstClr val="black"/>
                </a:solidFill>
              </a:rPr>
              <a:t> </a:t>
            </a:r>
            <a:r>
              <a:rPr lang="de-DE" sz="3200" b="1" dirty="0" err="1">
                <a:solidFill>
                  <a:prstClr val="black"/>
                </a:solidFill>
              </a:rPr>
              <a:t>living</a:t>
            </a:r>
            <a:r>
              <a:rPr lang="de-DE" sz="3200" b="1" dirty="0">
                <a:solidFill>
                  <a:prstClr val="black"/>
                </a:solidFill>
              </a:rPr>
              <a:t> </a:t>
            </a:r>
            <a:r>
              <a:rPr lang="de-DE" sz="3200" b="1" dirty="0" err="1">
                <a:solidFill>
                  <a:prstClr val="black"/>
                </a:solidFill>
              </a:rPr>
              <a:t>conditions</a:t>
            </a:r>
            <a:r>
              <a:rPr lang="de-DE" sz="3200" b="1" dirty="0">
                <a:solidFill>
                  <a:prstClr val="black"/>
                </a:solidFill>
              </a:rPr>
              <a:t> in </a:t>
            </a:r>
            <a:r>
              <a:rPr lang="de-DE" sz="3200" b="1" dirty="0" err="1">
                <a:solidFill>
                  <a:prstClr val="black"/>
                </a:solidFill>
              </a:rPr>
              <a:t>the</a:t>
            </a:r>
            <a:r>
              <a:rPr lang="de-DE" sz="3200" b="1" dirty="0">
                <a:solidFill>
                  <a:prstClr val="black"/>
                </a:solidFill>
              </a:rPr>
              <a:t> Danube Region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183027" y="3007832"/>
            <a:ext cx="816144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prstClr val="black"/>
                </a:solidFill>
              </a:rPr>
              <a:t>Public </a:t>
            </a:r>
            <a:r>
              <a:rPr lang="de-DE" dirty="0" err="1">
                <a:solidFill>
                  <a:prstClr val="black"/>
                </a:solidFill>
              </a:rPr>
              <a:t>management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practices</a:t>
            </a:r>
            <a:endParaRPr lang="de-DE" dirty="0">
              <a:solidFill>
                <a:prstClr val="black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prstClr val="black"/>
                </a:solidFill>
              </a:rPr>
              <a:t>Cooperative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structures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catching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the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needs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of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citizens</a:t>
            </a:r>
            <a:endParaRPr lang="de-DE" dirty="0">
              <a:solidFill>
                <a:prstClr val="black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prstClr val="black"/>
                </a:solidFill>
              </a:rPr>
              <a:t>Political and/</a:t>
            </a:r>
            <a:r>
              <a:rPr lang="de-DE" dirty="0" err="1">
                <a:solidFill>
                  <a:prstClr val="black"/>
                </a:solidFill>
              </a:rPr>
              <a:t>or</a:t>
            </a:r>
            <a:r>
              <a:rPr lang="de-DE" dirty="0">
                <a:solidFill>
                  <a:prstClr val="black"/>
                </a:solidFill>
              </a:rPr>
              <a:t> administrative </a:t>
            </a:r>
            <a:r>
              <a:rPr lang="de-DE" dirty="0" err="1">
                <a:solidFill>
                  <a:prstClr val="black"/>
                </a:solidFill>
              </a:rPr>
              <a:t>reforms</a:t>
            </a:r>
            <a:r>
              <a:rPr lang="de-DE" dirty="0">
                <a:solidFill>
                  <a:prstClr val="black"/>
                </a:solidFill>
              </a:rPr>
              <a:t> to </a:t>
            </a:r>
            <a:r>
              <a:rPr lang="de-DE" dirty="0" err="1">
                <a:solidFill>
                  <a:prstClr val="black"/>
                </a:solidFill>
              </a:rPr>
              <a:t>build</a:t>
            </a:r>
            <a:r>
              <a:rPr lang="de-DE" dirty="0">
                <a:solidFill>
                  <a:prstClr val="black"/>
                </a:solidFill>
              </a:rPr>
              <a:t> a smart, </a:t>
            </a:r>
            <a:r>
              <a:rPr lang="de-DE" dirty="0" err="1">
                <a:solidFill>
                  <a:prstClr val="black"/>
                </a:solidFill>
              </a:rPr>
              <a:t>sustainable</a:t>
            </a:r>
            <a:r>
              <a:rPr lang="de-DE" dirty="0">
                <a:solidFill>
                  <a:prstClr val="black"/>
                </a:solidFill>
              </a:rPr>
              <a:t> and inclusive Danube Region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prstClr val="black"/>
                </a:solidFill>
              </a:rPr>
              <a:t>Involvement </a:t>
            </a:r>
            <a:r>
              <a:rPr lang="de-DE" dirty="0" err="1">
                <a:solidFill>
                  <a:prstClr val="black"/>
                </a:solidFill>
              </a:rPr>
              <a:t>of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civil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society</a:t>
            </a:r>
            <a:endParaRPr lang="de-DE" dirty="0">
              <a:solidFill>
                <a:prstClr val="black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prstClr val="black"/>
                </a:solidFill>
              </a:rPr>
              <a:t>Strengthening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governance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through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inclusion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of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stakeholders</a:t>
            </a:r>
            <a:endParaRPr lang="de-DE" dirty="0">
              <a:solidFill>
                <a:prstClr val="black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prstClr val="black"/>
                </a:solidFill>
              </a:rPr>
              <a:t>Unfold</a:t>
            </a:r>
            <a:r>
              <a:rPr lang="de-DE" dirty="0">
                <a:solidFill>
                  <a:prstClr val="black"/>
                </a:solidFill>
              </a:rPr>
              <a:t> urban and regional </a:t>
            </a:r>
            <a:r>
              <a:rPr lang="de-DE" dirty="0" err="1">
                <a:solidFill>
                  <a:prstClr val="black"/>
                </a:solidFill>
              </a:rPr>
              <a:t>potentials</a:t>
            </a:r>
            <a:endParaRPr lang="de-DE" dirty="0">
              <a:solidFill>
                <a:prstClr val="black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prstClr val="black"/>
                </a:solidFill>
              </a:rPr>
              <a:t>Foster territorial, </a:t>
            </a:r>
            <a:r>
              <a:rPr lang="de-DE" dirty="0" err="1">
                <a:solidFill>
                  <a:prstClr val="black"/>
                </a:solidFill>
              </a:rPr>
              <a:t>social</a:t>
            </a:r>
            <a:r>
              <a:rPr lang="de-DE" dirty="0">
                <a:solidFill>
                  <a:prstClr val="black"/>
                </a:solidFill>
              </a:rPr>
              <a:t> and </a:t>
            </a:r>
            <a:r>
              <a:rPr lang="de-DE" dirty="0" err="1">
                <a:solidFill>
                  <a:prstClr val="black"/>
                </a:solidFill>
              </a:rPr>
              <a:t>economic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err="1">
                <a:solidFill>
                  <a:prstClr val="black"/>
                </a:solidFill>
              </a:rPr>
              <a:t>cohesion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2" name="Pfeil nach rechts 1"/>
          <p:cNvSpPr/>
          <p:nvPr/>
        </p:nvSpPr>
        <p:spPr>
          <a:xfrm>
            <a:off x="1204619" y="47159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3" name="Pfeil nach rechts 2"/>
          <p:cNvSpPr/>
          <p:nvPr/>
        </p:nvSpPr>
        <p:spPr>
          <a:xfrm>
            <a:off x="1204619" y="346135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Pfeil nach rechts 4"/>
          <p:cNvSpPr/>
          <p:nvPr/>
        </p:nvSpPr>
        <p:spPr>
          <a:xfrm>
            <a:off x="1204619" y="514269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779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947" y="185268"/>
            <a:ext cx="3692053" cy="1510644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1680639" y="3392502"/>
            <a:ext cx="7772400" cy="941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F28800"/>
              </a:solidFill>
              <a:ea typeface="ＭＳ Ｐゴシック" pitchFamily="34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68" y="1628800"/>
            <a:ext cx="5209032" cy="152400"/>
          </a:xfrm>
          <a:prstGeom prst="rect">
            <a:avLst/>
          </a:prstGeom>
        </p:spPr>
      </p:pic>
      <p:pic>
        <p:nvPicPr>
          <p:cNvPr id="9" name="Grafik 8" descr="H:\PA 10\ADMINISTRATION\Bürobetrieb\Vorlagen\Logos\DTP Logo Documents\logo-blue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70" y="305245"/>
            <a:ext cx="2834998" cy="12000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uppieren 12"/>
          <p:cNvGrpSpPr/>
          <p:nvPr/>
        </p:nvGrpSpPr>
        <p:grpSpPr>
          <a:xfrm>
            <a:off x="5104141" y="461320"/>
            <a:ext cx="1656184" cy="1138414"/>
            <a:chOff x="-1870" y="0"/>
            <a:chExt cx="1333500" cy="857250"/>
          </a:xfrm>
        </p:grpSpPr>
        <p:sp>
          <p:nvSpPr>
            <p:cNvPr id="14" name="Textfeld 2"/>
            <p:cNvSpPr txBox="1">
              <a:spLocks noChangeArrowheads="1"/>
            </p:cNvSpPr>
            <p:nvPr/>
          </p:nvSpPr>
          <p:spPr bwMode="auto">
            <a:xfrm>
              <a:off x="-1870" y="609600"/>
              <a:ext cx="1333500" cy="247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de-AT" sz="650" spc="5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EUROPEAN</a:t>
              </a:r>
              <a:r>
                <a:rPr lang="de-AT" sz="650" spc="7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UNION</a:t>
              </a:r>
              <a:endParaRPr lang="de-DE" sz="11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Grafik 15" descr="https://europa.eu/european-union/sites/europaeu/files/docs/body/flag_yellow_hig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0"/>
              <a:ext cx="937895" cy="6254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Grafik 11" descr="Beschreibung: Wappen Logo Brie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17" y="461320"/>
            <a:ext cx="779275" cy="9585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feld 1"/>
          <p:cNvSpPr txBox="1"/>
          <p:nvPr/>
        </p:nvSpPr>
        <p:spPr>
          <a:xfrm>
            <a:off x="1522978" y="1886714"/>
            <a:ext cx="7427226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 err="1" smtClean="0"/>
              <a:t>Civil</a:t>
            </a:r>
            <a:r>
              <a:rPr lang="de-DE" sz="4000" b="1" dirty="0" smtClean="0"/>
              <a:t> Society in </a:t>
            </a:r>
            <a:r>
              <a:rPr lang="de-DE" sz="4000" b="1" dirty="0" err="1" smtClean="0"/>
              <a:t>the</a:t>
            </a:r>
            <a:r>
              <a:rPr lang="de-DE" sz="4000" b="1" dirty="0" smtClean="0"/>
              <a:t> Danube Region</a:t>
            </a:r>
          </a:p>
          <a:p>
            <a:endParaRPr lang="de-DE" dirty="0"/>
          </a:p>
          <a:p>
            <a:endParaRPr lang="de-DE" dirty="0" smtClean="0"/>
          </a:p>
        </p:txBody>
      </p:sp>
      <p:sp>
        <p:nvSpPr>
          <p:cNvPr id="3" name="Textfeld 2"/>
          <p:cNvSpPr txBox="1"/>
          <p:nvPr/>
        </p:nvSpPr>
        <p:spPr>
          <a:xfrm>
            <a:off x="2498406" y="2925648"/>
            <a:ext cx="5476371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- </a:t>
            </a:r>
            <a:r>
              <a:rPr lang="de-DE" sz="2400" dirty="0" err="1" smtClean="0"/>
              <a:t>One</a:t>
            </a:r>
            <a:r>
              <a:rPr lang="de-DE" sz="2400" dirty="0" smtClean="0"/>
              <a:t> Opinion Groups</a:t>
            </a:r>
          </a:p>
          <a:p>
            <a:endParaRPr lang="de-DE" sz="2400" dirty="0"/>
          </a:p>
          <a:p>
            <a:r>
              <a:rPr lang="de-DE" sz="2400" dirty="0" smtClean="0"/>
              <a:t>- Non </a:t>
            </a:r>
            <a:r>
              <a:rPr lang="de-DE" sz="2400" dirty="0" err="1" smtClean="0"/>
              <a:t>Governmental</a:t>
            </a:r>
            <a:r>
              <a:rPr lang="de-DE" sz="2400" dirty="0" smtClean="0"/>
              <a:t> </a:t>
            </a:r>
            <a:r>
              <a:rPr lang="de-DE" sz="2400" dirty="0" err="1" smtClean="0"/>
              <a:t>Organisations</a:t>
            </a:r>
            <a:r>
              <a:rPr lang="de-DE" sz="2400" dirty="0" smtClean="0"/>
              <a:t> (NGOs)</a:t>
            </a:r>
          </a:p>
          <a:p>
            <a:endParaRPr lang="de-DE" sz="2400" dirty="0"/>
          </a:p>
          <a:p>
            <a:r>
              <a:rPr lang="de-DE" sz="2400" dirty="0" smtClean="0"/>
              <a:t>- </a:t>
            </a:r>
            <a:r>
              <a:rPr lang="de-DE" sz="2400" dirty="0" err="1" smtClean="0"/>
              <a:t>Voluntary</a:t>
            </a:r>
            <a:r>
              <a:rPr lang="de-DE" sz="2400" dirty="0" smtClean="0"/>
              <a:t> </a:t>
            </a:r>
            <a:r>
              <a:rPr lang="de-DE" sz="2400" dirty="0" err="1" smtClean="0"/>
              <a:t>Organisations</a:t>
            </a:r>
            <a:endParaRPr lang="de-DE" sz="2400" dirty="0" smtClean="0"/>
          </a:p>
          <a:p>
            <a:endParaRPr lang="de-DE" sz="2400" dirty="0"/>
          </a:p>
          <a:p>
            <a:r>
              <a:rPr lang="de-DE" sz="2400" dirty="0" smtClean="0"/>
              <a:t>- </a:t>
            </a:r>
            <a:r>
              <a:rPr lang="de-DE" sz="2400" dirty="0" err="1" smtClean="0"/>
              <a:t>Social</a:t>
            </a:r>
            <a:r>
              <a:rPr lang="de-DE" sz="2400" dirty="0" smtClean="0"/>
              <a:t> Partners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1680639" y="5945191"/>
            <a:ext cx="7391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Including</a:t>
            </a:r>
            <a:r>
              <a:rPr lang="de-DE" dirty="0" smtClean="0"/>
              <a:t> CS in </a:t>
            </a:r>
            <a:r>
              <a:rPr lang="de-DE" dirty="0" err="1" smtClean="0"/>
              <a:t>sound</a:t>
            </a:r>
            <a:r>
              <a:rPr lang="de-DE" dirty="0" smtClean="0"/>
              <a:t> </a:t>
            </a:r>
            <a:r>
              <a:rPr lang="de-DE" dirty="0" err="1" smtClean="0"/>
              <a:t>governance</a:t>
            </a:r>
            <a:r>
              <a:rPr lang="de-DE" dirty="0" smtClean="0"/>
              <a:t>, </a:t>
            </a:r>
            <a:r>
              <a:rPr lang="de-DE" dirty="0" err="1" smtClean="0"/>
              <a:t>decision</a:t>
            </a:r>
            <a:r>
              <a:rPr lang="de-DE" dirty="0" smtClean="0"/>
              <a:t> </a:t>
            </a:r>
            <a:r>
              <a:rPr lang="de-DE" dirty="0" err="1" smtClean="0"/>
              <a:t>taking</a:t>
            </a:r>
            <a:r>
              <a:rPr lang="de-DE" dirty="0"/>
              <a:t> </a:t>
            </a:r>
            <a:r>
              <a:rPr lang="de-DE" dirty="0" smtClean="0"/>
              <a:t>and </a:t>
            </a:r>
            <a:r>
              <a:rPr lang="de-DE" dirty="0" err="1" smtClean="0"/>
              <a:t>participaion</a:t>
            </a:r>
            <a:r>
              <a:rPr lang="de-DE" dirty="0" smtClean="0"/>
              <a:t> </a:t>
            </a:r>
            <a:r>
              <a:rPr lang="de-DE" dirty="0" err="1" smtClean="0"/>
              <a:t>processes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981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947" y="185268"/>
            <a:ext cx="3692053" cy="1510644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1919536" y="2631630"/>
            <a:ext cx="7772400" cy="941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F28800"/>
              </a:solidFill>
              <a:ea typeface="ＭＳ Ｐゴシック" pitchFamily="34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68" y="1628800"/>
            <a:ext cx="5209032" cy="152400"/>
          </a:xfrm>
          <a:prstGeom prst="rect">
            <a:avLst/>
          </a:prstGeom>
        </p:spPr>
      </p:pic>
      <p:pic>
        <p:nvPicPr>
          <p:cNvPr id="9" name="Grafik 8" descr="H:\PA 10\ADMINISTRATION\Bürobetrieb\Vorlagen\Logos\DTP Logo Documents\logo-blue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70" y="305245"/>
            <a:ext cx="2834998" cy="12000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uppieren 12"/>
          <p:cNvGrpSpPr/>
          <p:nvPr/>
        </p:nvGrpSpPr>
        <p:grpSpPr>
          <a:xfrm>
            <a:off x="5104141" y="461320"/>
            <a:ext cx="1656184" cy="1138414"/>
            <a:chOff x="-1870" y="0"/>
            <a:chExt cx="1333500" cy="857250"/>
          </a:xfrm>
        </p:grpSpPr>
        <p:sp>
          <p:nvSpPr>
            <p:cNvPr id="14" name="Textfeld 2"/>
            <p:cNvSpPr txBox="1">
              <a:spLocks noChangeArrowheads="1"/>
            </p:cNvSpPr>
            <p:nvPr/>
          </p:nvSpPr>
          <p:spPr bwMode="auto">
            <a:xfrm>
              <a:off x="-1870" y="609600"/>
              <a:ext cx="1333500" cy="247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de-AT" sz="650" spc="5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EUROPEAN</a:t>
              </a:r>
              <a:r>
                <a:rPr lang="de-AT" sz="650" spc="7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UNION</a:t>
              </a:r>
              <a:endParaRPr lang="de-DE" sz="11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Grafik 15" descr="https://europa.eu/european-union/sites/europaeu/files/docs/body/flag_yellow_hig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0"/>
              <a:ext cx="937895" cy="6254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Grafik 11" descr="Beschreibung: Wappen Logo Brie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17" y="461320"/>
            <a:ext cx="779275" cy="95854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feld 9"/>
          <p:cNvSpPr txBox="1"/>
          <p:nvPr/>
        </p:nvSpPr>
        <p:spPr>
          <a:xfrm>
            <a:off x="1522978" y="1886714"/>
            <a:ext cx="7427226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 err="1" smtClean="0"/>
              <a:t>Civil</a:t>
            </a:r>
            <a:r>
              <a:rPr lang="de-DE" sz="4000" b="1" dirty="0" smtClean="0"/>
              <a:t> Society in </a:t>
            </a:r>
            <a:r>
              <a:rPr lang="de-DE" sz="4000" b="1" dirty="0" err="1" smtClean="0"/>
              <a:t>the</a:t>
            </a:r>
            <a:r>
              <a:rPr lang="de-DE" sz="4000" b="1" dirty="0" smtClean="0"/>
              <a:t> Danube Region</a:t>
            </a:r>
          </a:p>
          <a:p>
            <a:endParaRPr lang="de-DE" dirty="0"/>
          </a:p>
          <a:p>
            <a:endParaRPr lang="de-DE" dirty="0" smtClean="0"/>
          </a:p>
        </p:txBody>
      </p:sp>
      <p:sp>
        <p:nvSpPr>
          <p:cNvPr id="2" name="Textfeld 1"/>
          <p:cNvSpPr txBox="1"/>
          <p:nvPr/>
        </p:nvSpPr>
        <p:spPr>
          <a:xfrm>
            <a:off x="3155155" y="3139444"/>
            <a:ext cx="4162871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/>
              <a:t>Danube </a:t>
            </a:r>
            <a:r>
              <a:rPr lang="de-DE" sz="2800" dirty="0" err="1" smtClean="0"/>
              <a:t>Participation</a:t>
            </a:r>
            <a:r>
              <a:rPr lang="de-DE" sz="2800" dirty="0" smtClean="0"/>
              <a:t> Days</a:t>
            </a:r>
          </a:p>
          <a:p>
            <a:endParaRPr lang="de-DE" sz="2800" dirty="0"/>
          </a:p>
          <a:p>
            <a:r>
              <a:rPr lang="de-DE" sz="2800" dirty="0" smtClean="0"/>
              <a:t>National </a:t>
            </a:r>
            <a:r>
              <a:rPr lang="de-DE" sz="2800" dirty="0" err="1" smtClean="0"/>
              <a:t>Participation</a:t>
            </a:r>
            <a:r>
              <a:rPr lang="de-DE" sz="2800" dirty="0" smtClean="0"/>
              <a:t> Days</a:t>
            </a:r>
          </a:p>
          <a:p>
            <a:endParaRPr lang="de-DE" sz="2800" dirty="0"/>
          </a:p>
          <a:p>
            <a:r>
              <a:rPr lang="de-DE" sz="2800" dirty="0" smtClean="0"/>
              <a:t>Danube </a:t>
            </a:r>
            <a:r>
              <a:rPr lang="de-DE" sz="2800" dirty="0" err="1" smtClean="0"/>
              <a:t>Civil</a:t>
            </a:r>
            <a:r>
              <a:rPr lang="de-DE" sz="2800" dirty="0" smtClean="0"/>
              <a:t> Society Forum</a:t>
            </a:r>
          </a:p>
          <a:p>
            <a:endParaRPr lang="de-DE" sz="2800" dirty="0"/>
          </a:p>
          <a:p>
            <a:r>
              <a:rPr lang="de-DE" sz="2800" dirty="0" smtClean="0"/>
              <a:t>Agenda </a:t>
            </a:r>
            <a:r>
              <a:rPr lang="de-DE" sz="2800" dirty="0" err="1" smtClean="0"/>
              <a:t>for</a:t>
            </a:r>
            <a:r>
              <a:rPr lang="de-DE" sz="2800" dirty="0" smtClean="0"/>
              <a:t> </a:t>
            </a:r>
            <a:r>
              <a:rPr lang="de-DE" sz="2800" dirty="0" err="1" smtClean="0"/>
              <a:t>Participation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240057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947" y="185268"/>
            <a:ext cx="3692053" cy="1510644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1932816" y="2572572"/>
            <a:ext cx="7772400" cy="941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F28800"/>
              </a:solidFill>
              <a:ea typeface="ＭＳ Ｐゴシック" pitchFamily="34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68" y="1628800"/>
            <a:ext cx="5209032" cy="152400"/>
          </a:xfrm>
          <a:prstGeom prst="rect">
            <a:avLst/>
          </a:prstGeom>
        </p:spPr>
      </p:pic>
      <p:pic>
        <p:nvPicPr>
          <p:cNvPr id="9" name="Grafik 8" descr="H:\PA 10\ADMINISTRATION\Bürobetrieb\Vorlagen\Logos\DTP Logo Documents\logo-blue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70" y="305245"/>
            <a:ext cx="2834998" cy="12000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uppieren 12"/>
          <p:cNvGrpSpPr/>
          <p:nvPr/>
        </p:nvGrpSpPr>
        <p:grpSpPr>
          <a:xfrm>
            <a:off x="5104141" y="461320"/>
            <a:ext cx="1656184" cy="1138414"/>
            <a:chOff x="-1870" y="0"/>
            <a:chExt cx="1333500" cy="857250"/>
          </a:xfrm>
        </p:grpSpPr>
        <p:sp>
          <p:nvSpPr>
            <p:cNvPr id="14" name="Textfeld 2"/>
            <p:cNvSpPr txBox="1">
              <a:spLocks noChangeArrowheads="1"/>
            </p:cNvSpPr>
            <p:nvPr/>
          </p:nvSpPr>
          <p:spPr bwMode="auto">
            <a:xfrm>
              <a:off x="-1870" y="609600"/>
              <a:ext cx="1333500" cy="247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de-AT" sz="650" spc="5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EUROPEAN</a:t>
              </a:r>
              <a:r>
                <a:rPr lang="de-AT" sz="650" spc="7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UNION</a:t>
              </a:r>
              <a:endParaRPr lang="de-DE" sz="11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Grafik 15" descr="https://europa.eu/european-union/sites/europaeu/files/docs/body/flag_yellow_hig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0"/>
              <a:ext cx="937895" cy="6254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Grafik 11" descr="Beschreibung: Wappen Logo Brie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17" y="461320"/>
            <a:ext cx="779275" cy="95854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feld 9"/>
          <p:cNvSpPr txBox="1"/>
          <p:nvPr/>
        </p:nvSpPr>
        <p:spPr>
          <a:xfrm>
            <a:off x="1522978" y="1886714"/>
            <a:ext cx="789620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 smtClean="0"/>
              <a:t> </a:t>
            </a:r>
            <a:r>
              <a:rPr lang="de-DE" sz="4000" b="1" dirty="0" err="1" smtClean="0"/>
              <a:t>Civil</a:t>
            </a:r>
            <a:r>
              <a:rPr lang="de-DE" sz="4000" b="1" dirty="0" smtClean="0"/>
              <a:t> Society in </a:t>
            </a:r>
            <a:r>
              <a:rPr lang="de-DE" sz="4000" b="1" dirty="0" err="1" smtClean="0"/>
              <a:t>the</a:t>
            </a:r>
            <a:r>
              <a:rPr lang="de-DE" sz="4000" b="1" dirty="0" smtClean="0"/>
              <a:t> Danube Region</a:t>
            </a:r>
          </a:p>
          <a:p>
            <a:endParaRPr lang="de-DE" dirty="0"/>
          </a:p>
          <a:p>
            <a:r>
              <a:rPr lang="de-DE" sz="2400" dirty="0" smtClean="0"/>
              <a:t>Agenda </a:t>
            </a:r>
            <a:r>
              <a:rPr lang="de-DE" sz="2400" dirty="0" err="1" smtClean="0"/>
              <a:t>for</a:t>
            </a:r>
            <a:r>
              <a:rPr lang="de-DE" sz="2400" dirty="0" smtClean="0"/>
              <a:t> </a:t>
            </a:r>
            <a:r>
              <a:rPr lang="de-DE" sz="2400" dirty="0" err="1" smtClean="0"/>
              <a:t>Participation</a:t>
            </a:r>
            <a:r>
              <a:rPr lang="de-DE" sz="2400" dirty="0" smtClean="0"/>
              <a:t>	- 	</a:t>
            </a:r>
            <a:r>
              <a:rPr lang="de-DE" sz="2400" dirty="0" err="1" smtClean="0"/>
              <a:t>Participation</a:t>
            </a:r>
            <a:r>
              <a:rPr lang="de-DE" sz="2400" dirty="0" smtClean="0"/>
              <a:t> </a:t>
            </a:r>
            <a:r>
              <a:rPr lang="de-DE" sz="2400" dirty="0" err="1" smtClean="0"/>
              <a:t>Partnership</a:t>
            </a:r>
            <a:endParaRPr lang="de-DE" sz="2400" dirty="0" smtClean="0"/>
          </a:p>
          <a:p>
            <a:endParaRPr lang="de-DE" dirty="0" smtClean="0"/>
          </a:p>
        </p:txBody>
      </p:sp>
      <p:sp>
        <p:nvSpPr>
          <p:cNvPr id="3" name="Textfeld 2"/>
          <p:cNvSpPr txBox="1"/>
          <p:nvPr/>
        </p:nvSpPr>
        <p:spPr>
          <a:xfrm>
            <a:off x="1522978" y="3441680"/>
            <a:ext cx="759355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The </a:t>
            </a:r>
            <a:r>
              <a:rPr lang="de-DE" dirty="0" err="1" smtClean="0"/>
              <a:t>Participation</a:t>
            </a:r>
            <a:r>
              <a:rPr lang="de-DE" dirty="0" smtClean="0"/>
              <a:t> </a:t>
            </a:r>
            <a:r>
              <a:rPr lang="de-DE" dirty="0" err="1" smtClean="0"/>
              <a:t>partnerships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transnational, open </a:t>
            </a:r>
            <a:r>
              <a:rPr lang="de-DE" dirty="0" err="1" smtClean="0"/>
              <a:t>platforms</a:t>
            </a:r>
            <a:r>
              <a:rPr lang="de-DE" dirty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aims</a:t>
            </a:r>
            <a:r>
              <a:rPr lang="de-DE" dirty="0" smtClean="0"/>
              <a:t>:</a:t>
            </a:r>
          </a:p>
          <a:p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 smtClean="0"/>
              <a:t>Mobilize</a:t>
            </a:r>
            <a:r>
              <a:rPr lang="de-DE" dirty="0" smtClean="0"/>
              <a:t> a </a:t>
            </a:r>
            <a:r>
              <a:rPr lang="de-DE" dirty="0" err="1" smtClean="0"/>
              <a:t>broader</a:t>
            </a:r>
            <a:r>
              <a:rPr lang="de-DE" dirty="0" smtClean="0"/>
              <a:t> </a:t>
            </a:r>
            <a:r>
              <a:rPr lang="de-DE" dirty="0" err="1" smtClean="0"/>
              <a:t>range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local</a:t>
            </a:r>
            <a:r>
              <a:rPr lang="de-DE" dirty="0" smtClean="0"/>
              <a:t> </a:t>
            </a:r>
            <a:r>
              <a:rPr lang="de-DE" dirty="0" err="1" smtClean="0"/>
              <a:t>actors</a:t>
            </a:r>
            <a:r>
              <a:rPr lang="de-DE" dirty="0" smtClean="0"/>
              <a:t> and NGOs</a:t>
            </a:r>
          </a:p>
          <a:p>
            <a:pPr marL="285750" indent="-285750">
              <a:buFontTx/>
              <a:buChar char="-"/>
            </a:pPr>
            <a:r>
              <a:rPr lang="de-DE" dirty="0" err="1" smtClean="0"/>
              <a:t>Involve</a:t>
            </a:r>
            <a:r>
              <a:rPr lang="de-DE" dirty="0" smtClean="0"/>
              <a:t> </a:t>
            </a:r>
            <a:r>
              <a:rPr lang="de-DE" dirty="0" err="1" smtClean="0"/>
              <a:t>partners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political</a:t>
            </a:r>
            <a:r>
              <a:rPr lang="de-DE" dirty="0" smtClean="0"/>
              <a:t> and administrative </a:t>
            </a:r>
            <a:r>
              <a:rPr lang="de-DE" dirty="0" err="1" smtClean="0"/>
              <a:t>level</a:t>
            </a:r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err="1" smtClean="0"/>
              <a:t>Empower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interaction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relevant </a:t>
            </a:r>
            <a:r>
              <a:rPr lang="de-DE" dirty="0" err="1" smtClean="0"/>
              <a:t>societal</a:t>
            </a:r>
            <a:r>
              <a:rPr lang="de-DE" dirty="0" smtClean="0"/>
              <a:t> </a:t>
            </a:r>
            <a:r>
              <a:rPr lang="de-DE" dirty="0" err="1" smtClean="0"/>
              <a:t>actors</a:t>
            </a:r>
            <a:r>
              <a:rPr lang="de-DE" dirty="0" smtClean="0"/>
              <a:t> and </a:t>
            </a:r>
            <a:r>
              <a:rPr lang="de-DE" dirty="0" err="1" smtClean="0"/>
              <a:t>oganisations</a:t>
            </a:r>
            <a:endParaRPr lang="de-DE" dirty="0" smtClean="0"/>
          </a:p>
          <a:p>
            <a:pPr marL="285750" indent="-285750">
              <a:buFontTx/>
              <a:buChar char="-"/>
            </a:pPr>
            <a:endParaRPr lang="de-DE" dirty="0"/>
          </a:p>
          <a:p>
            <a:r>
              <a:rPr lang="de-DE" dirty="0" err="1" smtClean="0"/>
              <a:t>Thematical</a:t>
            </a:r>
            <a:r>
              <a:rPr lang="de-DE" dirty="0" smtClean="0"/>
              <a:t> </a:t>
            </a:r>
            <a:r>
              <a:rPr lang="de-DE" dirty="0" err="1" smtClean="0"/>
              <a:t>cooperation</a:t>
            </a:r>
            <a:r>
              <a:rPr lang="de-DE" dirty="0" smtClean="0"/>
              <a:t> will </a:t>
            </a:r>
            <a:r>
              <a:rPr lang="de-DE" dirty="0" err="1" smtClean="0"/>
              <a:t>lead</a:t>
            </a:r>
            <a:r>
              <a:rPr lang="de-DE" dirty="0" smtClean="0"/>
              <a:t> to:</a:t>
            </a:r>
          </a:p>
          <a:p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err="1" smtClean="0"/>
              <a:t>implementation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pilot</a:t>
            </a:r>
            <a:r>
              <a:rPr lang="de-DE" dirty="0" smtClean="0"/>
              <a:t> </a:t>
            </a:r>
            <a:r>
              <a:rPr lang="de-DE" dirty="0" err="1" smtClean="0"/>
              <a:t>projects</a:t>
            </a:r>
            <a:r>
              <a:rPr lang="de-DE" dirty="0" smtClean="0"/>
              <a:t>,</a:t>
            </a:r>
          </a:p>
          <a:p>
            <a:pPr marL="285750" indent="-285750">
              <a:buFontTx/>
              <a:buChar char="-"/>
            </a:pPr>
            <a:r>
              <a:rPr lang="de-DE" dirty="0" err="1" smtClean="0"/>
              <a:t>round</a:t>
            </a:r>
            <a:r>
              <a:rPr lang="de-DE" dirty="0" smtClean="0"/>
              <a:t> </a:t>
            </a:r>
            <a:r>
              <a:rPr lang="de-DE" dirty="0" err="1" smtClean="0"/>
              <a:t>tables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disseminating</a:t>
            </a:r>
            <a:r>
              <a:rPr lang="de-DE" dirty="0" smtClean="0"/>
              <a:t> </a:t>
            </a:r>
            <a:r>
              <a:rPr lang="de-DE" dirty="0" err="1" smtClean="0"/>
              <a:t>information</a:t>
            </a:r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err="1" smtClean="0"/>
              <a:t>Involving</a:t>
            </a:r>
            <a:r>
              <a:rPr lang="de-DE" dirty="0" smtClean="0"/>
              <a:t> </a:t>
            </a:r>
            <a:r>
              <a:rPr lang="de-DE" dirty="0" err="1" smtClean="0"/>
              <a:t>new</a:t>
            </a:r>
            <a:r>
              <a:rPr lang="de-DE" dirty="0" smtClean="0"/>
              <a:t> </a:t>
            </a:r>
            <a:r>
              <a:rPr lang="de-DE" dirty="0" err="1" smtClean="0"/>
              <a:t>groups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stakeholders</a:t>
            </a:r>
            <a:endParaRPr lang="de-DE" dirty="0" smtClean="0"/>
          </a:p>
          <a:p>
            <a:pPr marL="285750" indent="-285750">
              <a:buFontTx/>
              <a:buChar char="-"/>
            </a:pP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6975947" y="5510567"/>
            <a:ext cx="42254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 smtClean="0"/>
              <a:t>The Agenda </a:t>
            </a:r>
            <a:r>
              <a:rPr lang="de-DE" i="1" dirty="0" err="1" smtClean="0"/>
              <a:t>networks</a:t>
            </a:r>
            <a:r>
              <a:rPr lang="de-DE" i="1" dirty="0" smtClean="0"/>
              <a:t> </a:t>
            </a:r>
            <a:r>
              <a:rPr lang="de-DE" i="1" dirty="0" err="1" smtClean="0"/>
              <a:t>act</a:t>
            </a:r>
            <a:r>
              <a:rPr lang="de-DE" i="1" dirty="0" smtClean="0"/>
              <a:t> </a:t>
            </a:r>
            <a:r>
              <a:rPr lang="de-DE" i="1" dirty="0" err="1" smtClean="0"/>
              <a:t>as</a:t>
            </a:r>
            <a:r>
              <a:rPr lang="de-DE" i="1" dirty="0" smtClean="0"/>
              <a:t> </a:t>
            </a:r>
            <a:r>
              <a:rPr lang="de-DE" i="1" dirty="0" err="1" smtClean="0"/>
              <a:t>steering</a:t>
            </a:r>
            <a:r>
              <a:rPr lang="de-DE" i="1" dirty="0" smtClean="0"/>
              <a:t> </a:t>
            </a:r>
            <a:r>
              <a:rPr lang="de-DE" i="1" dirty="0" err="1" smtClean="0"/>
              <a:t>group</a:t>
            </a:r>
            <a:endParaRPr lang="de-DE" i="1" dirty="0" smtClean="0"/>
          </a:p>
          <a:p>
            <a:r>
              <a:rPr lang="de-DE" i="1" dirty="0" smtClean="0"/>
              <a:t> </a:t>
            </a:r>
            <a:r>
              <a:rPr lang="de-DE" i="1" dirty="0" err="1" smtClean="0"/>
              <a:t>for</a:t>
            </a:r>
            <a:r>
              <a:rPr lang="de-DE" i="1" dirty="0" smtClean="0"/>
              <a:t> </a:t>
            </a:r>
            <a:r>
              <a:rPr lang="de-DE" i="1" dirty="0" err="1" smtClean="0"/>
              <a:t>the</a:t>
            </a:r>
            <a:r>
              <a:rPr lang="de-DE" i="1" dirty="0" smtClean="0"/>
              <a:t> </a:t>
            </a:r>
            <a:r>
              <a:rPr lang="de-DE" i="1" dirty="0" err="1" smtClean="0"/>
              <a:t>partnerships</a:t>
            </a:r>
            <a:endParaRPr lang="de-DE" i="1" dirty="0"/>
          </a:p>
        </p:txBody>
      </p:sp>
    </p:spTree>
    <p:extLst>
      <p:ext uri="{BB962C8B-B14F-4D97-AF65-F5344CB8AC3E}">
        <p14:creationId xmlns:p14="http://schemas.microsoft.com/office/powerpoint/2010/main" val="81912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947" y="185268"/>
            <a:ext cx="3692053" cy="1510644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1919536" y="2631630"/>
            <a:ext cx="7772400" cy="941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F28800"/>
              </a:solidFill>
              <a:ea typeface="ＭＳ Ｐゴシック" pitchFamily="34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68" y="1628800"/>
            <a:ext cx="5209032" cy="152400"/>
          </a:xfrm>
          <a:prstGeom prst="rect">
            <a:avLst/>
          </a:prstGeom>
        </p:spPr>
      </p:pic>
      <p:pic>
        <p:nvPicPr>
          <p:cNvPr id="9" name="Grafik 8" descr="H:\PA 10\ADMINISTRATION\Bürobetrieb\Vorlagen\Logos\DTP Logo Documents\logo-blue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70" y="305245"/>
            <a:ext cx="2834998" cy="12000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uppieren 12"/>
          <p:cNvGrpSpPr/>
          <p:nvPr/>
        </p:nvGrpSpPr>
        <p:grpSpPr>
          <a:xfrm>
            <a:off x="5104141" y="461320"/>
            <a:ext cx="1656184" cy="1138414"/>
            <a:chOff x="-1870" y="0"/>
            <a:chExt cx="1333500" cy="857250"/>
          </a:xfrm>
        </p:grpSpPr>
        <p:sp>
          <p:nvSpPr>
            <p:cNvPr id="14" name="Textfeld 2"/>
            <p:cNvSpPr txBox="1">
              <a:spLocks noChangeArrowheads="1"/>
            </p:cNvSpPr>
            <p:nvPr/>
          </p:nvSpPr>
          <p:spPr bwMode="auto">
            <a:xfrm>
              <a:off x="-1870" y="609600"/>
              <a:ext cx="1333500" cy="247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de-AT" sz="650" spc="5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EUROPEAN</a:t>
              </a:r>
              <a:r>
                <a:rPr lang="de-AT" sz="650" spc="7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UNION</a:t>
              </a:r>
              <a:endParaRPr lang="de-DE" sz="11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Grafik 15" descr="https://europa.eu/european-union/sites/europaeu/files/docs/body/flag_yellow_hig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0"/>
              <a:ext cx="937895" cy="6254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Grafik 11" descr="Beschreibung: Wappen Logo Brie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17" y="461320"/>
            <a:ext cx="779275" cy="95854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feld 9"/>
          <p:cNvSpPr txBox="1"/>
          <p:nvPr/>
        </p:nvSpPr>
        <p:spPr>
          <a:xfrm>
            <a:off x="1522978" y="1886714"/>
            <a:ext cx="7427226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 err="1" smtClean="0"/>
              <a:t>Civil</a:t>
            </a:r>
            <a:r>
              <a:rPr lang="de-DE" sz="4000" b="1" dirty="0" smtClean="0"/>
              <a:t> Society in </a:t>
            </a:r>
            <a:r>
              <a:rPr lang="de-DE" sz="4000" b="1" dirty="0" err="1" smtClean="0"/>
              <a:t>the</a:t>
            </a:r>
            <a:r>
              <a:rPr lang="de-DE" sz="4000" b="1" dirty="0" smtClean="0"/>
              <a:t> Danube Region</a:t>
            </a:r>
          </a:p>
          <a:p>
            <a:endParaRPr lang="de-DE" dirty="0"/>
          </a:p>
          <a:p>
            <a:endParaRPr lang="de-DE" dirty="0" smtClean="0"/>
          </a:p>
        </p:txBody>
      </p:sp>
      <p:sp>
        <p:nvSpPr>
          <p:cNvPr id="2" name="Textfeld 1"/>
          <p:cNvSpPr txBox="1"/>
          <p:nvPr/>
        </p:nvSpPr>
        <p:spPr>
          <a:xfrm>
            <a:off x="2759676" y="3328087"/>
            <a:ext cx="51828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smtClean="0"/>
              <a:t>5th Danube </a:t>
            </a:r>
            <a:r>
              <a:rPr lang="de-DE" sz="3200" b="1" dirty="0" err="1" smtClean="0"/>
              <a:t>Participation</a:t>
            </a:r>
            <a:r>
              <a:rPr lang="de-DE" sz="3200" b="1" dirty="0" smtClean="0"/>
              <a:t> Day</a:t>
            </a:r>
          </a:p>
          <a:p>
            <a:endParaRPr lang="de-DE" sz="3200" b="1" dirty="0"/>
          </a:p>
          <a:p>
            <a:r>
              <a:rPr lang="de-DE" sz="3200" b="1" dirty="0" smtClean="0"/>
              <a:t>16 </a:t>
            </a:r>
            <a:r>
              <a:rPr lang="de-DE" sz="3200" b="1" dirty="0" err="1" smtClean="0"/>
              <a:t>th</a:t>
            </a:r>
            <a:r>
              <a:rPr lang="de-DE" sz="3200" b="1" dirty="0" smtClean="0"/>
              <a:t> </a:t>
            </a:r>
            <a:r>
              <a:rPr lang="de-DE" sz="3200" b="1" dirty="0" err="1" smtClean="0"/>
              <a:t>October</a:t>
            </a:r>
            <a:r>
              <a:rPr lang="de-DE" sz="3200" b="1" dirty="0" smtClean="0"/>
              <a:t> 2018 in Sofia</a:t>
            </a:r>
            <a:endParaRPr lang="de-DE" sz="3200" b="1" dirty="0"/>
          </a:p>
        </p:txBody>
      </p:sp>
    </p:spTree>
    <p:extLst>
      <p:ext uri="{BB962C8B-B14F-4D97-AF65-F5344CB8AC3E}">
        <p14:creationId xmlns:p14="http://schemas.microsoft.com/office/powerpoint/2010/main" val="261768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947" y="185268"/>
            <a:ext cx="3692053" cy="1510644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1919536" y="2631630"/>
            <a:ext cx="7772400" cy="941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F28800"/>
              </a:solidFill>
              <a:ea typeface="ＭＳ Ｐゴシック" pitchFamily="34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68" y="1628800"/>
            <a:ext cx="5209032" cy="152400"/>
          </a:xfrm>
          <a:prstGeom prst="rect">
            <a:avLst/>
          </a:prstGeom>
        </p:spPr>
      </p:pic>
      <p:pic>
        <p:nvPicPr>
          <p:cNvPr id="9" name="Grafik 8" descr="H:\PA 10\ADMINISTRATION\Bürobetrieb\Vorlagen\Logos\DTP Logo Documents\logo-blue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70" y="305245"/>
            <a:ext cx="2834998" cy="12000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uppieren 12"/>
          <p:cNvGrpSpPr/>
          <p:nvPr/>
        </p:nvGrpSpPr>
        <p:grpSpPr>
          <a:xfrm>
            <a:off x="5104141" y="461320"/>
            <a:ext cx="1656184" cy="1138414"/>
            <a:chOff x="-1870" y="0"/>
            <a:chExt cx="1333500" cy="857250"/>
          </a:xfrm>
        </p:grpSpPr>
        <p:sp>
          <p:nvSpPr>
            <p:cNvPr id="14" name="Textfeld 2"/>
            <p:cNvSpPr txBox="1">
              <a:spLocks noChangeArrowheads="1"/>
            </p:cNvSpPr>
            <p:nvPr/>
          </p:nvSpPr>
          <p:spPr bwMode="auto">
            <a:xfrm>
              <a:off x="-1870" y="609600"/>
              <a:ext cx="1333500" cy="247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de-AT" sz="650" spc="5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EUROPEAN</a:t>
              </a:r>
              <a:r>
                <a:rPr lang="de-AT" sz="650" spc="7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UNION</a:t>
              </a:r>
              <a:endParaRPr lang="de-DE" sz="11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Grafik 15" descr="https://europa.eu/european-union/sites/europaeu/files/docs/body/flag_yellow_hig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0"/>
              <a:ext cx="937895" cy="6254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Grafik 11" descr="Beschreibung: Wappen Logo Brie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17" y="461320"/>
            <a:ext cx="779275" cy="95854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el 1"/>
          <p:cNvSpPr txBox="1">
            <a:spLocks/>
          </p:cNvSpPr>
          <p:nvPr/>
        </p:nvSpPr>
        <p:spPr>
          <a:xfrm>
            <a:off x="1524000" y="2030932"/>
            <a:ext cx="9144000" cy="2387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6600" b="1" dirty="0" err="1" smtClean="0"/>
              <a:t>Participation</a:t>
            </a:r>
            <a:r>
              <a:rPr lang="de-DE" sz="6600" b="1" dirty="0" smtClean="0"/>
              <a:t> in Vienna </a:t>
            </a:r>
            <a:r>
              <a:rPr lang="de-DE" b="1" dirty="0" smtClean="0"/>
              <a:t/>
            </a:r>
            <a:br>
              <a:rPr lang="de-DE" b="1" dirty="0" smtClean="0"/>
            </a:b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2051222" y="3139444"/>
            <a:ext cx="6580071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Who </a:t>
            </a:r>
            <a:r>
              <a:rPr lang="de-DE" sz="2400" dirty="0" err="1" smtClean="0"/>
              <a:t>are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benefitiers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participation</a:t>
            </a:r>
            <a:r>
              <a:rPr lang="de-DE" sz="2400" dirty="0" smtClean="0"/>
              <a:t> </a:t>
            </a:r>
            <a:r>
              <a:rPr lang="de-DE" sz="2400" dirty="0" err="1" smtClean="0"/>
              <a:t>processes</a:t>
            </a:r>
            <a:r>
              <a:rPr lang="de-DE" sz="2400" dirty="0" smtClean="0"/>
              <a:t>?</a:t>
            </a:r>
          </a:p>
          <a:p>
            <a:r>
              <a:rPr lang="de-DE" sz="2400" b="1" dirty="0" smtClean="0"/>
              <a:t>The Public in generell?</a:t>
            </a:r>
          </a:p>
          <a:p>
            <a:endParaRPr lang="de-DE" sz="2400" dirty="0"/>
          </a:p>
          <a:p>
            <a:pPr marL="285750" indent="-285750">
              <a:buFontTx/>
              <a:buChar char="-"/>
            </a:pPr>
            <a:r>
              <a:rPr lang="de-DE" sz="2400" dirty="0" err="1" smtClean="0"/>
              <a:t>Citizens</a:t>
            </a:r>
            <a:r>
              <a:rPr lang="de-DE" sz="2400" dirty="0" smtClean="0"/>
              <a:t>?</a:t>
            </a:r>
          </a:p>
          <a:p>
            <a:pPr marL="285750" indent="-285750">
              <a:buFontTx/>
              <a:buChar char="-"/>
            </a:pPr>
            <a:r>
              <a:rPr lang="de-DE" sz="2400" dirty="0" smtClean="0"/>
              <a:t>Administration?</a:t>
            </a:r>
          </a:p>
          <a:p>
            <a:pPr marL="285750" indent="-285750">
              <a:buFontTx/>
              <a:buChar char="-"/>
            </a:pPr>
            <a:r>
              <a:rPr lang="de-DE" sz="2400" dirty="0" err="1" smtClean="0"/>
              <a:t>Politicians</a:t>
            </a:r>
            <a:r>
              <a:rPr lang="de-DE" sz="2400" dirty="0" smtClean="0"/>
              <a:t>?</a:t>
            </a:r>
          </a:p>
          <a:p>
            <a:pPr marL="285750" indent="-285750">
              <a:buFontTx/>
              <a:buChar char="-"/>
            </a:pPr>
            <a:r>
              <a:rPr lang="de-DE" sz="2400" dirty="0" smtClean="0"/>
              <a:t>Economy?</a:t>
            </a:r>
          </a:p>
          <a:p>
            <a:endParaRPr lang="de-DE" sz="24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058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947" y="185268"/>
            <a:ext cx="3692053" cy="1510644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1919536" y="2631630"/>
            <a:ext cx="7772400" cy="941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F28800"/>
              </a:solidFill>
              <a:ea typeface="ＭＳ Ｐゴシック" pitchFamily="34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68" y="1628800"/>
            <a:ext cx="5209032" cy="152400"/>
          </a:xfrm>
          <a:prstGeom prst="rect">
            <a:avLst/>
          </a:prstGeom>
        </p:spPr>
      </p:pic>
      <p:pic>
        <p:nvPicPr>
          <p:cNvPr id="9" name="Grafik 8" descr="H:\PA 10\ADMINISTRATION\Bürobetrieb\Vorlagen\Logos\DTP Logo Documents\logo-blue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70" y="305245"/>
            <a:ext cx="2834998" cy="12000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uppieren 12"/>
          <p:cNvGrpSpPr/>
          <p:nvPr/>
        </p:nvGrpSpPr>
        <p:grpSpPr>
          <a:xfrm>
            <a:off x="5104141" y="461320"/>
            <a:ext cx="1656184" cy="1138414"/>
            <a:chOff x="-1870" y="0"/>
            <a:chExt cx="1333500" cy="857250"/>
          </a:xfrm>
        </p:grpSpPr>
        <p:sp>
          <p:nvSpPr>
            <p:cNvPr id="14" name="Textfeld 2"/>
            <p:cNvSpPr txBox="1">
              <a:spLocks noChangeArrowheads="1"/>
            </p:cNvSpPr>
            <p:nvPr/>
          </p:nvSpPr>
          <p:spPr bwMode="auto">
            <a:xfrm>
              <a:off x="-1870" y="609600"/>
              <a:ext cx="1333500" cy="247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de-AT" sz="650" spc="5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EUROPEAN</a:t>
              </a:r>
              <a:r>
                <a:rPr lang="de-AT" sz="650" spc="7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UNION</a:t>
              </a:r>
              <a:endParaRPr lang="de-DE" sz="11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Grafik 15" descr="https://europa.eu/european-union/sites/europaeu/files/docs/body/flag_yellow_hig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0"/>
              <a:ext cx="937895" cy="6254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Grafik 11" descr="Beschreibung: Wappen Logo Brie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17" y="461320"/>
            <a:ext cx="779275" cy="95854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el 1"/>
          <p:cNvSpPr txBox="1">
            <a:spLocks/>
          </p:cNvSpPr>
          <p:nvPr/>
        </p:nvSpPr>
        <p:spPr>
          <a:xfrm>
            <a:off x="1581665" y="2635390"/>
            <a:ext cx="9144000" cy="2387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6600" b="1" dirty="0" err="1" smtClean="0"/>
              <a:t>Participation</a:t>
            </a:r>
            <a:r>
              <a:rPr lang="de-DE" sz="6600" b="1" dirty="0" smtClean="0"/>
              <a:t> in Vienna </a:t>
            </a:r>
            <a:r>
              <a:rPr lang="de-DE" b="1" dirty="0" smtClean="0"/>
              <a:t/>
            </a:r>
            <a:br>
              <a:rPr lang="de-DE" b="1" dirty="0" smtClean="0"/>
            </a:b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2051222" y="3798545"/>
            <a:ext cx="5215210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 smtClean="0"/>
              <a:t>What</a:t>
            </a:r>
            <a:r>
              <a:rPr lang="de-DE" sz="2400" dirty="0" smtClean="0"/>
              <a:t> </a:t>
            </a:r>
            <a:r>
              <a:rPr lang="de-DE" sz="2400" dirty="0" err="1" smtClean="0"/>
              <a:t>are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benefits</a:t>
            </a:r>
            <a:r>
              <a:rPr lang="de-DE" sz="2400" dirty="0" smtClean="0"/>
              <a:t>,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value</a:t>
            </a:r>
            <a:r>
              <a:rPr lang="de-DE" sz="2400" dirty="0" smtClean="0"/>
              <a:t> </a:t>
            </a:r>
            <a:r>
              <a:rPr lang="de-DE" sz="2400" dirty="0" err="1" smtClean="0"/>
              <a:t>added</a:t>
            </a:r>
            <a:r>
              <a:rPr lang="de-DE" sz="2400" dirty="0" smtClean="0"/>
              <a:t>?</a:t>
            </a:r>
          </a:p>
          <a:p>
            <a:endParaRPr lang="de-DE" sz="2400" dirty="0" smtClean="0"/>
          </a:p>
          <a:p>
            <a:pPr marL="342900" indent="-342900">
              <a:buFontTx/>
              <a:buChar char="-"/>
            </a:pPr>
            <a:r>
              <a:rPr lang="de-DE" sz="2400" dirty="0" err="1" smtClean="0"/>
              <a:t>Results</a:t>
            </a:r>
            <a:r>
              <a:rPr lang="de-DE" sz="2400" dirty="0" smtClean="0"/>
              <a:t> </a:t>
            </a:r>
            <a:r>
              <a:rPr lang="de-DE" sz="2400" dirty="0" err="1" smtClean="0"/>
              <a:t>fitting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citizens</a:t>
            </a:r>
            <a:r>
              <a:rPr lang="de-DE" sz="2400" dirty="0" smtClean="0"/>
              <a:t> </a:t>
            </a:r>
            <a:r>
              <a:rPr lang="de-DE" sz="2400" dirty="0" err="1" smtClean="0"/>
              <a:t>needs</a:t>
            </a:r>
            <a:endParaRPr lang="de-DE" sz="2400" dirty="0" smtClean="0"/>
          </a:p>
          <a:p>
            <a:pPr marL="342900" indent="-342900">
              <a:buFontTx/>
              <a:buChar char="-"/>
            </a:pPr>
            <a:r>
              <a:rPr lang="de-DE" sz="2400" dirty="0" err="1" smtClean="0"/>
              <a:t>Better</a:t>
            </a:r>
            <a:r>
              <a:rPr lang="de-DE" sz="2400" dirty="0" smtClean="0"/>
              <a:t> </a:t>
            </a:r>
            <a:r>
              <a:rPr lang="de-DE" sz="2400" dirty="0" err="1" smtClean="0"/>
              <a:t>results</a:t>
            </a:r>
            <a:r>
              <a:rPr lang="de-DE" sz="2400" dirty="0" smtClean="0"/>
              <a:t>,</a:t>
            </a:r>
          </a:p>
          <a:p>
            <a:pPr marL="342900" indent="-342900">
              <a:buFontTx/>
              <a:buChar char="-"/>
            </a:pPr>
            <a:r>
              <a:rPr lang="de-DE" sz="2400" dirty="0" err="1" smtClean="0"/>
              <a:t>minimized</a:t>
            </a:r>
            <a:r>
              <a:rPr lang="de-DE" sz="2400" dirty="0" smtClean="0"/>
              <a:t> potential </a:t>
            </a:r>
            <a:r>
              <a:rPr lang="de-DE" sz="2400" dirty="0" err="1" smtClean="0"/>
              <a:t>conflicts</a:t>
            </a:r>
            <a:endParaRPr lang="de-DE" sz="2400" dirty="0" smtClean="0"/>
          </a:p>
          <a:p>
            <a:pPr marL="342900" indent="-342900">
              <a:buFontTx/>
              <a:buChar char="-"/>
            </a:pPr>
            <a:r>
              <a:rPr lang="de-DE" sz="2400" dirty="0" err="1" smtClean="0"/>
              <a:t>Rising</a:t>
            </a:r>
            <a:r>
              <a:rPr lang="de-DE" sz="2400" dirty="0" smtClean="0"/>
              <a:t> </a:t>
            </a:r>
            <a:r>
              <a:rPr lang="de-DE" sz="2400" dirty="0" err="1" smtClean="0"/>
              <a:t>acceptance</a:t>
            </a:r>
            <a:endParaRPr lang="de-DE" sz="2400" dirty="0" smtClean="0"/>
          </a:p>
          <a:p>
            <a:pPr marL="342900" indent="-342900">
              <a:buFontTx/>
              <a:buChar char="-"/>
            </a:pPr>
            <a:r>
              <a:rPr lang="de-DE" sz="2400" dirty="0" err="1" smtClean="0"/>
              <a:t>Strenghtening</a:t>
            </a:r>
            <a:r>
              <a:rPr lang="de-DE" sz="2400" dirty="0" smtClean="0"/>
              <a:t> </a:t>
            </a:r>
            <a:r>
              <a:rPr lang="de-DE" sz="2400" dirty="0" err="1" smtClean="0"/>
              <a:t>democratic</a:t>
            </a:r>
            <a:r>
              <a:rPr lang="de-DE" sz="2400" dirty="0" smtClean="0"/>
              <a:t> </a:t>
            </a:r>
            <a:r>
              <a:rPr lang="de-DE" sz="2400" dirty="0" err="1" smtClean="0"/>
              <a:t>processes</a:t>
            </a:r>
            <a:endParaRPr lang="de-DE" sz="2400" dirty="0" smtClean="0"/>
          </a:p>
          <a:p>
            <a:pPr marL="342900" indent="-342900">
              <a:buFontTx/>
              <a:buChar char="-"/>
            </a:pPr>
            <a:endParaRPr lang="de-DE" sz="2400" dirty="0" smtClean="0"/>
          </a:p>
          <a:p>
            <a:pPr marL="342900" indent="-342900">
              <a:buFontTx/>
              <a:buChar char="-"/>
            </a:pPr>
            <a:endParaRPr lang="de-DE" sz="2400" dirty="0" smtClean="0"/>
          </a:p>
          <a:p>
            <a:pPr marL="342900" indent="-342900">
              <a:buFontTx/>
              <a:buChar char="-"/>
            </a:pPr>
            <a:endParaRPr lang="de-DE" sz="2400" dirty="0" smtClean="0"/>
          </a:p>
          <a:p>
            <a:pPr marL="285750" indent="-285750">
              <a:buFontTx/>
              <a:buChar char="-"/>
            </a:pPr>
            <a:endParaRPr lang="de-DE" dirty="0" smtClean="0"/>
          </a:p>
          <a:p>
            <a:endParaRPr lang="de-DE" sz="24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462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947" y="185268"/>
            <a:ext cx="3692053" cy="1510644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1919536" y="2631630"/>
            <a:ext cx="7772400" cy="941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F28800"/>
              </a:solidFill>
              <a:ea typeface="ＭＳ Ｐゴシック" pitchFamily="34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68" y="1628800"/>
            <a:ext cx="5209032" cy="152400"/>
          </a:xfrm>
          <a:prstGeom prst="rect">
            <a:avLst/>
          </a:prstGeom>
        </p:spPr>
      </p:pic>
      <p:pic>
        <p:nvPicPr>
          <p:cNvPr id="9" name="Grafik 8" descr="H:\PA 10\ADMINISTRATION\Bürobetrieb\Vorlagen\Logos\DTP Logo Documents\logo-blue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70" y="305245"/>
            <a:ext cx="2834998" cy="12000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uppieren 12"/>
          <p:cNvGrpSpPr/>
          <p:nvPr/>
        </p:nvGrpSpPr>
        <p:grpSpPr>
          <a:xfrm>
            <a:off x="5104141" y="461320"/>
            <a:ext cx="1656184" cy="1138414"/>
            <a:chOff x="-1870" y="0"/>
            <a:chExt cx="1333500" cy="857250"/>
          </a:xfrm>
        </p:grpSpPr>
        <p:sp>
          <p:nvSpPr>
            <p:cNvPr id="14" name="Textfeld 2"/>
            <p:cNvSpPr txBox="1">
              <a:spLocks noChangeArrowheads="1"/>
            </p:cNvSpPr>
            <p:nvPr/>
          </p:nvSpPr>
          <p:spPr bwMode="auto">
            <a:xfrm>
              <a:off x="-1870" y="609600"/>
              <a:ext cx="1333500" cy="247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de-AT" sz="650" spc="5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EUROPEAN</a:t>
              </a:r>
              <a:r>
                <a:rPr lang="de-AT" sz="650" spc="7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UNION</a:t>
              </a:r>
              <a:endParaRPr lang="de-DE" sz="11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Grafik 15" descr="https://europa.eu/european-union/sites/europaeu/files/docs/body/flag_yellow_hig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0"/>
              <a:ext cx="937895" cy="6254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Grafik 11" descr="Beschreibung: Wappen Logo Brie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17" y="461320"/>
            <a:ext cx="779275" cy="95854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feld 9"/>
          <p:cNvSpPr txBox="1"/>
          <p:nvPr/>
        </p:nvSpPr>
        <p:spPr>
          <a:xfrm>
            <a:off x="946170" y="2000742"/>
            <a:ext cx="2542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/>
              <a:t>Who </a:t>
            </a:r>
            <a:r>
              <a:rPr lang="de-DE" sz="2400" b="1" dirty="0" err="1" smtClean="0"/>
              <a:t>is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the</a:t>
            </a:r>
            <a:r>
              <a:rPr lang="de-DE" sz="2400" b="1" dirty="0" smtClean="0"/>
              <a:t> Public?</a:t>
            </a:r>
            <a:endParaRPr lang="de-DE" sz="2400" b="1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7"/>
          <a:srcRect l="31672" t="33907" r="21565" b="16741"/>
          <a:stretch/>
        </p:blipFill>
        <p:spPr>
          <a:xfrm>
            <a:off x="3488854" y="1872815"/>
            <a:ext cx="7557880" cy="4985185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856735" y="4735163"/>
            <a:ext cx="2724657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Public </a:t>
            </a:r>
            <a:r>
              <a:rPr lang="de-DE" dirty="0" err="1" smtClean="0"/>
              <a:t>administration</a:t>
            </a:r>
            <a:endParaRPr lang="de-DE" dirty="0" smtClean="0"/>
          </a:p>
          <a:p>
            <a:r>
              <a:rPr lang="de-DE" dirty="0" smtClean="0"/>
              <a:t>And </a:t>
            </a:r>
            <a:r>
              <a:rPr lang="de-DE" dirty="0" err="1" smtClean="0"/>
              <a:t>enterprices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are</a:t>
            </a:r>
            <a:r>
              <a:rPr lang="de-DE" dirty="0" smtClean="0"/>
              <a:t> not </a:t>
            </a:r>
            <a:r>
              <a:rPr lang="de-DE" dirty="0" err="1" smtClean="0"/>
              <a:t>part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„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public</a:t>
            </a:r>
            <a:r>
              <a:rPr lang="de-DE" dirty="0" smtClean="0"/>
              <a:t>“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48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947" y="185268"/>
            <a:ext cx="3692053" cy="1510644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1919536" y="2631630"/>
            <a:ext cx="7772400" cy="941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F28800"/>
              </a:solidFill>
              <a:ea typeface="ＭＳ Ｐゴシック" pitchFamily="34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68" y="1628800"/>
            <a:ext cx="5209032" cy="152400"/>
          </a:xfrm>
          <a:prstGeom prst="rect">
            <a:avLst/>
          </a:prstGeom>
        </p:spPr>
      </p:pic>
      <p:pic>
        <p:nvPicPr>
          <p:cNvPr id="9" name="Grafik 8" descr="H:\PA 10\ADMINISTRATION\Bürobetrieb\Vorlagen\Logos\DTP Logo Documents\logo-blue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70" y="305245"/>
            <a:ext cx="2834998" cy="12000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uppieren 12"/>
          <p:cNvGrpSpPr/>
          <p:nvPr/>
        </p:nvGrpSpPr>
        <p:grpSpPr>
          <a:xfrm>
            <a:off x="5104141" y="461320"/>
            <a:ext cx="1656184" cy="1138414"/>
            <a:chOff x="-1870" y="0"/>
            <a:chExt cx="1333500" cy="857250"/>
          </a:xfrm>
        </p:grpSpPr>
        <p:sp>
          <p:nvSpPr>
            <p:cNvPr id="14" name="Textfeld 2"/>
            <p:cNvSpPr txBox="1">
              <a:spLocks noChangeArrowheads="1"/>
            </p:cNvSpPr>
            <p:nvPr/>
          </p:nvSpPr>
          <p:spPr bwMode="auto">
            <a:xfrm>
              <a:off x="-1870" y="609600"/>
              <a:ext cx="1333500" cy="247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de-AT" sz="650" spc="5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EUROPEAN</a:t>
              </a:r>
              <a:r>
                <a:rPr lang="de-AT" sz="650" spc="7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UNION</a:t>
              </a:r>
              <a:endParaRPr lang="de-DE" sz="11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Grafik 15" descr="https://europa.eu/european-union/sites/europaeu/files/docs/body/flag_yellow_hig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0"/>
              <a:ext cx="937895" cy="6254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Grafik 11" descr="Beschreibung: Wappen Logo Brie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17" y="461320"/>
            <a:ext cx="779275" cy="9585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feld 1"/>
          <p:cNvSpPr txBox="1"/>
          <p:nvPr/>
        </p:nvSpPr>
        <p:spPr>
          <a:xfrm>
            <a:off x="2273642" y="2409273"/>
            <a:ext cx="8305928" cy="34470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 err="1" smtClean="0"/>
              <a:t>Participation</a:t>
            </a:r>
            <a:r>
              <a:rPr lang="de-DE" sz="4000" b="1" dirty="0" smtClean="0"/>
              <a:t> </a:t>
            </a:r>
            <a:r>
              <a:rPr lang="de-DE" sz="4000" b="1" dirty="0" err="1" smtClean="0"/>
              <a:t>processes</a:t>
            </a:r>
            <a:r>
              <a:rPr lang="de-DE" sz="4000" b="1" dirty="0" smtClean="0"/>
              <a:t> </a:t>
            </a:r>
            <a:r>
              <a:rPr lang="de-DE" sz="4000" b="1" dirty="0" err="1" smtClean="0"/>
              <a:t>involve</a:t>
            </a:r>
            <a:endParaRPr lang="de-DE" sz="4000" b="1" dirty="0" smtClean="0"/>
          </a:p>
          <a:p>
            <a:endParaRPr lang="de-DE" dirty="0"/>
          </a:p>
          <a:p>
            <a:pPr marL="285750" indent="-285750">
              <a:buFontTx/>
              <a:buChar char="-"/>
            </a:pPr>
            <a:r>
              <a:rPr lang="de-DE" sz="4000" dirty="0" smtClean="0"/>
              <a:t>The </a:t>
            </a:r>
            <a:r>
              <a:rPr lang="de-DE" sz="4000" dirty="0" err="1" smtClean="0"/>
              <a:t>public</a:t>
            </a:r>
            <a:r>
              <a:rPr lang="de-DE" sz="4000" dirty="0" smtClean="0"/>
              <a:t> </a:t>
            </a:r>
            <a:r>
              <a:rPr lang="de-DE" sz="2800" dirty="0" smtClean="0"/>
              <a:t>(</a:t>
            </a:r>
            <a:r>
              <a:rPr lang="de-DE" sz="2800" dirty="0" err="1" smtClean="0"/>
              <a:t>citizens</a:t>
            </a:r>
            <a:r>
              <a:rPr lang="de-DE" sz="2800" dirty="0" smtClean="0"/>
              <a:t>, relevant </a:t>
            </a:r>
            <a:r>
              <a:rPr lang="de-DE" sz="2800" dirty="0" err="1" smtClean="0"/>
              <a:t>experts,civil</a:t>
            </a:r>
            <a:r>
              <a:rPr lang="de-DE" sz="2800" dirty="0" smtClean="0"/>
              <a:t> </a:t>
            </a:r>
            <a:r>
              <a:rPr lang="de-DE" sz="2800" dirty="0" err="1" smtClean="0"/>
              <a:t>society</a:t>
            </a:r>
            <a:r>
              <a:rPr lang="de-DE" sz="2800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de-DE" sz="4000" dirty="0" smtClean="0"/>
              <a:t>Administration</a:t>
            </a:r>
          </a:p>
          <a:p>
            <a:pPr marL="285750" indent="-285750">
              <a:buFontTx/>
              <a:buChar char="-"/>
            </a:pPr>
            <a:r>
              <a:rPr lang="de-DE" sz="4000" dirty="0" err="1" smtClean="0"/>
              <a:t>Enterprices</a:t>
            </a:r>
            <a:endParaRPr lang="de-DE" sz="4000" dirty="0" smtClean="0"/>
          </a:p>
          <a:p>
            <a:pPr marL="285750" indent="-285750">
              <a:buFontTx/>
              <a:buChar char="-"/>
            </a:pPr>
            <a:r>
              <a:rPr lang="de-DE" sz="4000" dirty="0" err="1"/>
              <a:t>P</a:t>
            </a:r>
            <a:r>
              <a:rPr lang="de-DE" sz="4000" dirty="0" err="1" smtClean="0"/>
              <a:t>oliticians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165563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947" y="185268"/>
            <a:ext cx="3692053" cy="1510644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1919536" y="2631630"/>
            <a:ext cx="7772400" cy="941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F28800"/>
              </a:solidFill>
              <a:ea typeface="ＭＳ Ｐゴシック" pitchFamily="34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68" y="1628800"/>
            <a:ext cx="5209032" cy="152400"/>
          </a:xfrm>
          <a:prstGeom prst="rect">
            <a:avLst/>
          </a:prstGeom>
        </p:spPr>
      </p:pic>
      <p:pic>
        <p:nvPicPr>
          <p:cNvPr id="9" name="Grafik 8" descr="H:\PA 10\ADMINISTRATION\Bürobetrieb\Vorlagen\Logos\DTP Logo Documents\logo-blue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70" y="305245"/>
            <a:ext cx="2834998" cy="12000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uppieren 12"/>
          <p:cNvGrpSpPr/>
          <p:nvPr/>
        </p:nvGrpSpPr>
        <p:grpSpPr>
          <a:xfrm>
            <a:off x="5104141" y="461320"/>
            <a:ext cx="1656184" cy="1138414"/>
            <a:chOff x="-1870" y="0"/>
            <a:chExt cx="1333500" cy="857250"/>
          </a:xfrm>
        </p:grpSpPr>
        <p:sp>
          <p:nvSpPr>
            <p:cNvPr id="14" name="Textfeld 2"/>
            <p:cNvSpPr txBox="1">
              <a:spLocks noChangeArrowheads="1"/>
            </p:cNvSpPr>
            <p:nvPr/>
          </p:nvSpPr>
          <p:spPr bwMode="auto">
            <a:xfrm>
              <a:off x="-1870" y="609600"/>
              <a:ext cx="1333500" cy="247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de-AT" sz="650" spc="5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EUROPEAN</a:t>
              </a:r>
              <a:r>
                <a:rPr lang="de-AT" sz="650" spc="7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UNION</a:t>
              </a:r>
              <a:endParaRPr lang="de-DE" sz="11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Grafik 15" descr="https://europa.eu/european-union/sites/europaeu/files/docs/body/flag_yellow_hig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0"/>
              <a:ext cx="937895" cy="6254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Grafik 11" descr="Beschreibung: Wappen Logo Brie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17" y="461320"/>
            <a:ext cx="779275" cy="958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7"/>
          <a:srcRect l="58804" t="29522" r="20297" b="11517"/>
          <a:stretch/>
        </p:blipFill>
        <p:spPr>
          <a:xfrm>
            <a:off x="589090" y="1669989"/>
            <a:ext cx="3336240" cy="496253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hteck 2"/>
          <p:cNvSpPr/>
          <p:nvPr/>
        </p:nvSpPr>
        <p:spPr>
          <a:xfrm>
            <a:off x="3138617" y="487680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14"/>
          <p:cNvSpPr txBox="1"/>
          <p:nvPr/>
        </p:nvSpPr>
        <p:spPr>
          <a:xfrm>
            <a:off x="4316627" y="2409273"/>
            <a:ext cx="65019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Mulit-channel</a:t>
            </a:r>
            <a:r>
              <a:rPr lang="de-DE" b="1" dirty="0"/>
              <a:t> </a:t>
            </a:r>
            <a:r>
              <a:rPr lang="de-DE" b="1" dirty="0" smtClean="0"/>
              <a:t>Communication:</a:t>
            </a:r>
          </a:p>
          <a:p>
            <a:r>
              <a:rPr lang="de-DE" dirty="0" err="1" smtClean="0"/>
              <a:t>Participants</a:t>
            </a:r>
            <a:r>
              <a:rPr lang="de-DE" dirty="0" smtClean="0"/>
              <a:t> and Administration </a:t>
            </a:r>
            <a:r>
              <a:rPr lang="de-DE" dirty="0" err="1" smtClean="0"/>
              <a:t>work</a:t>
            </a:r>
            <a:r>
              <a:rPr lang="de-DE" dirty="0" smtClean="0"/>
              <a:t> </a:t>
            </a:r>
            <a:r>
              <a:rPr lang="de-DE" dirty="0" err="1" smtClean="0"/>
              <a:t>together</a:t>
            </a:r>
            <a:r>
              <a:rPr lang="de-DE" dirty="0" smtClean="0"/>
              <a:t> in a </a:t>
            </a:r>
            <a:r>
              <a:rPr lang="de-DE" dirty="0" err="1" smtClean="0"/>
              <a:t>cooperative</a:t>
            </a:r>
            <a:r>
              <a:rPr lang="de-DE" dirty="0" smtClean="0"/>
              <a:t> </a:t>
            </a:r>
            <a:r>
              <a:rPr lang="de-DE" dirty="0" err="1" smtClean="0"/>
              <a:t>way</a:t>
            </a:r>
            <a:endParaRPr lang="de-DE" dirty="0" smtClean="0"/>
          </a:p>
          <a:p>
            <a:r>
              <a:rPr lang="de-DE" dirty="0" smtClean="0"/>
              <a:t>e.g. online-dialog, </a:t>
            </a:r>
            <a:r>
              <a:rPr lang="de-DE" dirty="0" err="1" smtClean="0"/>
              <a:t>round</a:t>
            </a:r>
            <a:r>
              <a:rPr lang="de-DE" dirty="0" smtClean="0"/>
              <a:t> </a:t>
            </a:r>
            <a:r>
              <a:rPr lang="de-DE" dirty="0" err="1" smtClean="0"/>
              <a:t>table</a:t>
            </a:r>
            <a:r>
              <a:rPr lang="de-DE" dirty="0" smtClean="0"/>
              <a:t>, ……</a:t>
            </a:r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4316627" y="3998419"/>
            <a:ext cx="45300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Two-way</a:t>
            </a:r>
            <a:r>
              <a:rPr lang="de-DE" b="1" dirty="0" smtClean="0"/>
              <a:t> </a:t>
            </a:r>
            <a:r>
              <a:rPr lang="de-DE" b="1" dirty="0" err="1" smtClean="0"/>
              <a:t>communication</a:t>
            </a:r>
            <a:r>
              <a:rPr lang="de-DE" b="1" dirty="0" smtClean="0"/>
              <a:t>:</a:t>
            </a:r>
          </a:p>
          <a:p>
            <a:r>
              <a:rPr lang="de-DE" dirty="0" err="1" smtClean="0"/>
              <a:t>Participants</a:t>
            </a:r>
            <a:r>
              <a:rPr lang="de-DE" dirty="0" smtClean="0"/>
              <a:t> </a:t>
            </a:r>
            <a:r>
              <a:rPr lang="de-DE" dirty="0" err="1" smtClean="0"/>
              <a:t>make</a:t>
            </a:r>
            <a:r>
              <a:rPr lang="de-DE" dirty="0" smtClean="0"/>
              <a:t> </a:t>
            </a:r>
            <a:r>
              <a:rPr lang="de-DE" dirty="0" err="1" smtClean="0"/>
              <a:t>amandments</a:t>
            </a:r>
            <a:r>
              <a:rPr lang="de-DE" dirty="0" smtClean="0"/>
              <a:t> to a </a:t>
            </a:r>
            <a:r>
              <a:rPr lang="de-DE" dirty="0" err="1" smtClean="0"/>
              <a:t>draft</a:t>
            </a:r>
            <a:endParaRPr lang="de-DE" dirty="0" smtClean="0"/>
          </a:p>
          <a:p>
            <a:r>
              <a:rPr lang="de-DE" dirty="0" smtClean="0"/>
              <a:t>e.g. online </a:t>
            </a:r>
            <a:r>
              <a:rPr lang="de-DE" dirty="0" err="1" smtClean="0"/>
              <a:t>questionnaire</a:t>
            </a:r>
            <a:r>
              <a:rPr lang="de-DE" dirty="0" smtClean="0"/>
              <a:t>, </a:t>
            </a:r>
            <a:r>
              <a:rPr lang="de-DE" dirty="0" err="1" smtClean="0"/>
              <a:t>public</a:t>
            </a:r>
            <a:r>
              <a:rPr lang="de-DE" dirty="0" smtClean="0"/>
              <a:t> </a:t>
            </a:r>
            <a:r>
              <a:rPr lang="de-DE" dirty="0" err="1" smtClean="0"/>
              <a:t>consultations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4316627" y="5461686"/>
            <a:ext cx="61078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One-way</a:t>
            </a:r>
            <a:r>
              <a:rPr lang="de-DE" b="1" dirty="0" smtClean="0"/>
              <a:t> </a:t>
            </a:r>
            <a:r>
              <a:rPr lang="de-DE" b="1" dirty="0" err="1" smtClean="0"/>
              <a:t>communication</a:t>
            </a:r>
            <a:r>
              <a:rPr lang="de-DE" b="1" dirty="0" smtClean="0"/>
              <a:t>:</a:t>
            </a:r>
          </a:p>
          <a:p>
            <a:r>
              <a:rPr lang="de-DE" dirty="0" err="1" smtClean="0"/>
              <a:t>Participants</a:t>
            </a:r>
            <a:r>
              <a:rPr lang="de-DE" dirty="0" smtClean="0"/>
              <a:t> </a:t>
            </a:r>
            <a:r>
              <a:rPr lang="de-DE" dirty="0" err="1" smtClean="0"/>
              <a:t>get</a:t>
            </a:r>
            <a:r>
              <a:rPr lang="de-DE" dirty="0" smtClean="0"/>
              <a:t> </a:t>
            </a:r>
            <a:r>
              <a:rPr lang="de-DE" dirty="0" err="1" smtClean="0"/>
              <a:t>informed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r>
              <a:rPr lang="de-DE" dirty="0" smtClean="0"/>
              <a:t> </a:t>
            </a:r>
            <a:r>
              <a:rPr lang="de-DE" dirty="0" err="1" smtClean="0"/>
              <a:t>planned</a:t>
            </a:r>
            <a:r>
              <a:rPr lang="de-DE" dirty="0" smtClean="0"/>
              <a:t> initiatives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decisions</a:t>
            </a:r>
            <a:endParaRPr lang="de-DE" dirty="0" smtClean="0"/>
          </a:p>
          <a:p>
            <a:r>
              <a:rPr lang="de-DE" dirty="0" smtClean="0"/>
              <a:t>e.g. web-</a:t>
            </a:r>
            <a:r>
              <a:rPr lang="de-DE" dirty="0" err="1" smtClean="0"/>
              <a:t>sides</a:t>
            </a:r>
            <a:r>
              <a:rPr lang="de-DE" dirty="0" smtClean="0"/>
              <a:t>, </a:t>
            </a:r>
            <a:r>
              <a:rPr lang="de-DE" dirty="0" err="1" smtClean="0"/>
              <a:t>folders</a:t>
            </a:r>
            <a:r>
              <a:rPr lang="de-DE" dirty="0" smtClean="0"/>
              <a:t>……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557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947" y="185268"/>
            <a:ext cx="3692053" cy="1510644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1919536" y="2631630"/>
            <a:ext cx="7772400" cy="941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F28800"/>
              </a:solidFill>
              <a:ea typeface="ＭＳ Ｐゴシック" pitchFamily="34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68" y="1628800"/>
            <a:ext cx="5209032" cy="152400"/>
          </a:xfrm>
          <a:prstGeom prst="rect">
            <a:avLst/>
          </a:prstGeom>
        </p:spPr>
      </p:pic>
      <p:pic>
        <p:nvPicPr>
          <p:cNvPr id="9" name="Grafik 8" descr="H:\PA 10\ADMINISTRATION\Bürobetrieb\Vorlagen\Logos\DTP Logo Documents\logo-blue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70" y="305245"/>
            <a:ext cx="2834998" cy="12000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uppieren 12"/>
          <p:cNvGrpSpPr/>
          <p:nvPr/>
        </p:nvGrpSpPr>
        <p:grpSpPr>
          <a:xfrm>
            <a:off x="5104141" y="461320"/>
            <a:ext cx="1656184" cy="1138414"/>
            <a:chOff x="-1870" y="0"/>
            <a:chExt cx="1333500" cy="857250"/>
          </a:xfrm>
        </p:grpSpPr>
        <p:sp>
          <p:nvSpPr>
            <p:cNvPr id="14" name="Textfeld 2"/>
            <p:cNvSpPr txBox="1">
              <a:spLocks noChangeArrowheads="1"/>
            </p:cNvSpPr>
            <p:nvPr/>
          </p:nvSpPr>
          <p:spPr bwMode="auto">
            <a:xfrm>
              <a:off x="-1870" y="609600"/>
              <a:ext cx="1333500" cy="247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de-AT" sz="650" spc="5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EUROPEAN</a:t>
              </a:r>
              <a:r>
                <a:rPr lang="de-AT" sz="650" spc="7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UNION</a:t>
              </a:r>
              <a:endParaRPr lang="de-DE" sz="11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Grafik 15" descr="https://europa.eu/european-union/sites/europaeu/files/docs/body/flag_yellow_hig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0"/>
              <a:ext cx="937895" cy="6254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Grafik 11" descr="Beschreibung: Wappen Logo Brie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17" y="461320"/>
            <a:ext cx="779275" cy="958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7"/>
          <a:srcRect l="22459" t="36798" r="52818" b="22805"/>
          <a:stretch/>
        </p:blipFill>
        <p:spPr>
          <a:xfrm>
            <a:off x="866477" y="1628800"/>
            <a:ext cx="5271353" cy="5383244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6760325" y="2504303"/>
            <a:ext cx="3814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How</a:t>
            </a:r>
            <a:r>
              <a:rPr lang="de-DE" b="1" dirty="0" smtClean="0"/>
              <a:t> to </a:t>
            </a:r>
            <a:r>
              <a:rPr lang="de-DE" b="1" dirty="0" err="1" smtClean="0"/>
              <a:t>decide</a:t>
            </a:r>
            <a:r>
              <a:rPr lang="de-DE" b="1" dirty="0" smtClean="0"/>
              <a:t>?</a:t>
            </a:r>
          </a:p>
          <a:p>
            <a:r>
              <a:rPr lang="de-DE" b="1" dirty="0" err="1" smtClean="0"/>
              <a:t>Which</a:t>
            </a:r>
            <a:r>
              <a:rPr lang="de-DE" b="1" dirty="0" smtClean="0"/>
              <a:t> </a:t>
            </a:r>
            <a:r>
              <a:rPr lang="de-DE" b="1" dirty="0" err="1" smtClean="0"/>
              <a:t>way</a:t>
            </a:r>
            <a:r>
              <a:rPr lang="de-DE" b="1" dirty="0" smtClean="0"/>
              <a:t> </a:t>
            </a:r>
            <a:r>
              <a:rPr lang="de-DE" b="1" dirty="0" err="1" smtClean="0"/>
              <a:t>of</a:t>
            </a:r>
            <a:r>
              <a:rPr lang="de-DE" b="1" dirty="0" smtClean="0"/>
              <a:t> </a:t>
            </a:r>
            <a:r>
              <a:rPr lang="de-DE" b="1" dirty="0" err="1" smtClean="0"/>
              <a:t>involvement</a:t>
            </a:r>
            <a:r>
              <a:rPr lang="de-DE" b="1" dirty="0" smtClean="0"/>
              <a:t> to </a:t>
            </a:r>
            <a:r>
              <a:rPr lang="de-DE" b="1" dirty="0" err="1" smtClean="0"/>
              <a:t>choose</a:t>
            </a:r>
            <a:r>
              <a:rPr lang="de-DE" b="1" dirty="0" smtClean="0"/>
              <a:t>?</a:t>
            </a:r>
            <a:endParaRPr lang="de-DE" b="1" dirty="0"/>
          </a:p>
        </p:txBody>
      </p:sp>
      <p:sp>
        <p:nvSpPr>
          <p:cNvPr id="3" name="Textfeld 2"/>
          <p:cNvSpPr txBox="1"/>
          <p:nvPr/>
        </p:nvSpPr>
        <p:spPr>
          <a:xfrm>
            <a:off x="7288520" y="3668947"/>
            <a:ext cx="262206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b="1" dirty="0" smtClean="0"/>
              <a:t>Information</a:t>
            </a:r>
          </a:p>
          <a:p>
            <a:endParaRPr lang="de-DE" sz="3600" b="1" dirty="0"/>
          </a:p>
          <a:p>
            <a:r>
              <a:rPr lang="de-DE" sz="3600" b="1" dirty="0" err="1" smtClean="0"/>
              <a:t>Consultation</a:t>
            </a:r>
            <a:endParaRPr lang="de-DE" sz="3600" b="1" dirty="0" smtClean="0"/>
          </a:p>
          <a:p>
            <a:endParaRPr lang="de-DE" sz="3600" b="1" dirty="0"/>
          </a:p>
          <a:p>
            <a:r>
              <a:rPr lang="de-DE" sz="3600" b="1" dirty="0" smtClean="0"/>
              <a:t>Cooperation</a:t>
            </a:r>
            <a:endParaRPr lang="de-DE" sz="3600" b="1" dirty="0"/>
          </a:p>
        </p:txBody>
      </p:sp>
    </p:spTree>
    <p:extLst>
      <p:ext uri="{BB962C8B-B14F-4D97-AF65-F5344CB8AC3E}">
        <p14:creationId xmlns:p14="http://schemas.microsoft.com/office/powerpoint/2010/main" val="264067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947" y="185268"/>
            <a:ext cx="3692053" cy="1510644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1919536" y="2631630"/>
            <a:ext cx="7772400" cy="941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F28800"/>
              </a:solidFill>
              <a:ea typeface="ＭＳ Ｐゴシック" pitchFamily="34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68" y="1628800"/>
            <a:ext cx="5209032" cy="152400"/>
          </a:xfrm>
          <a:prstGeom prst="rect">
            <a:avLst/>
          </a:prstGeom>
        </p:spPr>
      </p:pic>
      <p:pic>
        <p:nvPicPr>
          <p:cNvPr id="9" name="Grafik 8" descr="H:\PA 10\ADMINISTRATION\Bürobetrieb\Vorlagen\Logos\DTP Logo Documents\logo-blue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70" y="305245"/>
            <a:ext cx="2834998" cy="12000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uppieren 12"/>
          <p:cNvGrpSpPr/>
          <p:nvPr/>
        </p:nvGrpSpPr>
        <p:grpSpPr>
          <a:xfrm>
            <a:off x="5104141" y="461320"/>
            <a:ext cx="1656184" cy="1138414"/>
            <a:chOff x="-1870" y="0"/>
            <a:chExt cx="1333500" cy="857250"/>
          </a:xfrm>
        </p:grpSpPr>
        <p:sp>
          <p:nvSpPr>
            <p:cNvPr id="14" name="Textfeld 2"/>
            <p:cNvSpPr txBox="1">
              <a:spLocks noChangeArrowheads="1"/>
            </p:cNvSpPr>
            <p:nvPr/>
          </p:nvSpPr>
          <p:spPr bwMode="auto">
            <a:xfrm>
              <a:off x="-1870" y="609600"/>
              <a:ext cx="1333500" cy="247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de-AT" sz="650" spc="5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EUROPEAN</a:t>
              </a:r>
              <a:r>
                <a:rPr lang="de-AT" sz="650" spc="7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UNION</a:t>
              </a:r>
              <a:endParaRPr lang="de-DE" sz="11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Grafik 15" descr="https://europa.eu/european-union/sites/europaeu/files/docs/body/flag_yellow_hig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0"/>
              <a:ext cx="937895" cy="6254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Grafik 11" descr="Beschreibung: Wappen Logo Brie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17" y="461320"/>
            <a:ext cx="779275" cy="95854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feld 9"/>
          <p:cNvSpPr txBox="1"/>
          <p:nvPr/>
        </p:nvSpPr>
        <p:spPr>
          <a:xfrm>
            <a:off x="1726726" y="1676381"/>
            <a:ext cx="7913064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smtClean="0"/>
              <a:t>To do </a:t>
            </a:r>
            <a:r>
              <a:rPr lang="de-DE" sz="3200" b="1" dirty="0" err="1" smtClean="0"/>
              <a:t>list</a:t>
            </a:r>
            <a:r>
              <a:rPr lang="de-DE" sz="3200" b="1" dirty="0" smtClean="0"/>
              <a:t>:</a:t>
            </a:r>
            <a:endParaRPr lang="de-DE" b="1" dirty="0" smtClean="0"/>
          </a:p>
          <a:p>
            <a:endParaRPr lang="de-DE" sz="1600" b="1" dirty="0" smtClean="0"/>
          </a:p>
          <a:p>
            <a:pPr marL="285750" indent="-285750">
              <a:buFontTx/>
              <a:buChar char="-"/>
            </a:pPr>
            <a:r>
              <a:rPr lang="de-DE" dirty="0" smtClean="0"/>
              <a:t>Rules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participation</a:t>
            </a:r>
            <a:r>
              <a:rPr lang="de-DE" dirty="0"/>
              <a:t> </a:t>
            </a:r>
            <a:r>
              <a:rPr lang="de-DE" dirty="0" smtClean="0"/>
              <a:t>(</a:t>
            </a:r>
            <a:r>
              <a:rPr lang="de-DE" dirty="0" err="1" smtClean="0"/>
              <a:t>openness</a:t>
            </a:r>
            <a:r>
              <a:rPr lang="de-DE" dirty="0" smtClean="0"/>
              <a:t>, </a:t>
            </a:r>
            <a:r>
              <a:rPr lang="de-DE" dirty="0" err="1" smtClean="0"/>
              <a:t>constraints</a:t>
            </a:r>
            <a:r>
              <a:rPr lang="de-DE" dirty="0" smtClean="0"/>
              <a:t>)</a:t>
            </a:r>
          </a:p>
          <a:p>
            <a:pPr marL="285750" indent="-285750">
              <a:buFontTx/>
              <a:buChar char="-"/>
            </a:pPr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err="1" smtClean="0"/>
              <a:t>Realistic</a:t>
            </a:r>
            <a:r>
              <a:rPr lang="de-DE" dirty="0" smtClean="0"/>
              <a:t> </a:t>
            </a:r>
            <a:r>
              <a:rPr lang="de-DE" dirty="0" err="1" smtClean="0"/>
              <a:t>expectations</a:t>
            </a:r>
            <a:endParaRPr lang="de-DE" dirty="0" smtClean="0"/>
          </a:p>
          <a:p>
            <a:pPr marL="285750" indent="-285750">
              <a:buFontTx/>
              <a:buChar char="-"/>
            </a:pPr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unrealistic</a:t>
            </a:r>
            <a:r>
              <a:rPr lang="de-DE" dirty="0" smtClean="0"/>
              <a:t> </a:t>
            </a:r>
            <a:r>
              <a:rPr lang="de-DE" dirty="0" err="1" smtClean="0"/>
              <a:t>promises</a:t>
            </a:r>
            <a:endParaRPr lang="de-DE" dirty="0" smtClean="0"/>
          </a:p>
          <a:p>
            <a:pPr marL="285750" indent="-285750">
              <a:buFontTx/>
              <a:buChar char="-"/>
            </a:pPr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err="1" smtClean="0"/>
              <a:t>Provide</a:t>
            </a:r>
            <a:r>
              <a:rPr lang="de-DE" dirty="0" smtClean="0"/>
              <a:t> </a:t>
            </a:r>
            <a:r>
              <a:rPr lang="de-DE" dirty="0" err="1" smtClean="0"/>
              <a:t>access</a:t>
            </a:r>
            <a:r>
              <a:rPr lang="de-DE" dirty="0" smtClean="0"/>
              <a:t> to all relevant </a:t>
            </a:r>
            <a:r>
              <a:rPr lang="de-DE" dirty="0" err="1" smtClean="0"/>
              <a:t>facts</a:t>
            </a:r>
            <a:endParaRPr lang="de-DE" dirty="0" smtClean="0"/>
          </a:p>
          <a:p>
            <a:pPr marL="285750" indent="-285750">
              <a:buFontTx/>
              <a:buChar char="-"/>
            </a:pPr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smtClean="0"/>
              <a:t>Quick and </a:t>
            </a:r>
            <a:r>
              <a:rPr lang="de-DE" dirty="0" err="1" smtClean="0"/>
              <a:t>precise</a:t>
            </a:r>
            <a:r>
              <a:rPr lang="de-DE" dirty="0" smtClean="0"/>
              <a:t> </a:t>
            </a:r>
            <a:r>
              <a:rPr lang="de-DE" dirty="0" err="1" smtClean="0"/>
              <a:t>answers</a:t>
            </a:r>
            <a:endParaRPr lang="de-DE" dirty="0" smtClean="0"/>
          </a:p>
          <a:p>
            <a:pPr marL="285750" indent="-285750">
              <a:buFontTx/>
              <a:buChar char="-"/>
            </a:pPr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err="1" smtClean="0"/>
              <a:t>Written</a:t>
            </a:r>
            <a:r>
              <a:rPr lang="de-DE" dirty="0" smtClean="0"/>
              <a:t> </a:t>
            </a:r>
            <a:r>
              <a:rPr lang="de-DE" dirty="0" err="1" smtClean="0"/>
              <a:t>documentaion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process</a:t>
            </a:r>
            <a:endParaRPr lang="de-DE" dirty="0" smtClean="0"/>
          </a:p>
          <a:p>
            <a:pPr marL="285750" indent="-285750">
              <a:buFontTx/>
              <a:buChar char="-"/>
            </a:pPr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err="1" smtClean="0"/>
              <a:t>Encourage</a:t>
            </a:r>
            <a:r>
              <a:rPr lang="de-DE" dirty="0" smtClean="0"/>
              <a:t> </a:t>
            </a:r>
            <a:r>
              <a:rPr lang="de-DE" dirty="0" err="1" smtClean="0"/>
              <a:t>critical</a:t>
            </a:r>
            <a:r>
              <a:rPr lang="de-DE" dirty="0" smtClean="0"/>
              <a:t> </a:t>
            </a:r>
            <a:r>
              <a:rPr lang="de-DE" dirty="0" err="1" smtClean="0"/>
              <a:t>remarks</a:t>
            </a:r>
            <a:r>
              <a:rPr lang="de-DE" dirty="0" smtClean="0"/>
              <a:t>/</a:t>
            </a:r>
            <a:r>
              <a:rPr lang="de-DE" dirty="0" err="1" smtClean="0"/>
              <a:t>questions</a:t>
            </a:r>
            <a:endParaRPr lang="de-DE" dirty="0" smtClean="0"/>
          </a:p>
          <a:p>
            <a:pPr marL="285750" indent="-285750">
              <a:buFontTx/>
              <a:buChar char="-"/>
            </a:pPr>
            <a:endParaRPr lang="de-DE" dirty="0" smtClean="0"/>
          </a:p>
          <a:p>
            <a:r>
              <a:rPr lang="de-DE" dirty="0" smtClean="0"/>
              <a:t>- </a:t>
            </a:r>
            <a:r>
              <a:rPr lang="de-DE" dirty="0" err="1" smtClean="0"/>
              <a:t>No</a:t>
            </a:r>
            <a:r>
              <a:rPr lang="de-DE" dirty="0" smtClean="0"/>
              <a:t> cover-</a:t>
            </a:r>
            <a:r>
              <a:rPr lang="de-DE" dirty="0" err="1" smtClean="0"/>
              <a:t>up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real </a:t>
            </a:r>
            <a:r>
              <a:rPr lang="de-DE" dirty="0" err="1" smtClean="0"/>
              <a:t>results</a:t>
            </a:r>
            <a:r>
              <a:rPr lang="de-DE" dirty="0" smtClean="0"/>
              <a:t> (</a:t>
            </a:r>
            <a:r>
              <a:rPr lang="de-DE" dirty="0" err="1" smtClean="0"/>
              <a:t>consensus</a:t>
            </a:r>
            <a:r>
              <a:rPr lang="de-DE" dirty="0" smtClean="0"/>
              <a:t>, </a:t>
            </a:r>
            <a:r>
              <a:rPr lang="de-DE" dirty="0" err="1" smtClean="0"/>
              <a:t>summary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discussion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dissent</a:t>
            </a:r>
            <a:r>
              <a:rPr lang="de-DE" dirty="0" smtClean="0"/>
              <a:t>…)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5082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947" y="185268"/>
            <a:ext cx="3692053" cy="1510644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1919536" y="2631630"/>
            <a:ext cx="7772400" cy="941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F28800"/>
              </a:solidFill>
              <a:ea typeface="ＭＳ Ｐゴシック" pitchFamily="34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68" y="1628800"/>
            <a:ext cx="5209032" cy="152400"/>
          </a:xfrm>
          <a:prstGeom prst="rect">
            <a:avLst/>
          </a:prstGeom>
        </p:spPr>
      </p:pic>
      <p:pic>
        <p:nvPicPr>
          <p:cNvPr id="9" name="Grafik 8" descr="H:\PA 10\ADMINISTRATION\Bürobetrieb\Vorlagen\Logos\DTP Logo Documents\logo-blue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70" y="305245"/>
            <a:ext cx="2834998" cy="12000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uppieren 12"/>
          <p:cNvGrpSpPr/>
          <p:nvPr/>
        </p:nvGrpSpPr>
        <p:grpSpPr>
          <a:xfrm>
            <a:off x="5104141" y="461320"/>
            <a:ext cx="1656184" cy="1138414"/>
            <a:chOff x="-1870" y="0"/>
            <a:chExt cx="1333500" cy="857250"/>
          </a:xfrm>
        </p:grpSpPr>
        <p:sp>
          <p:nvSpPr>
            <p:cNvPr id="14" name="Textfeld 2"/>
            <p:cNvSpPr txBox="1">
              <a:spLocks noChangeArrowheads="1"/>
            </p:cNvSpPr>
            <p:nvPr/>
          </p:nvSpPr>
          <p:spPr bwMode="auto">
            <a:xfrm>
              <a:off x="-1870" y="609600"/>
              <a:ext cx="1333500" cy="247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de-AT" sz="650" spc="5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EUROPEAN</a:t>
              </a:r>
              <a:r>
                <a:rPr lang="de-AT" sz="650" spc="7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UNION</a:t>
              </a:r>
              <a:endParaRPr lang="de-DE" sz="11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Grafik 15" descr="https://europa.eu/european-union/sites/europaeu/files/docs/body/flag_yellow_hig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0"/>
              <a:ext cx="937895" cy="6254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Grafik 11" descr="Beschreibung: Wappen Logo Brie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17" y="461320"/>
            <a:ext cx="779275" cy="95854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Tabel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331951"/>
              </p:ext>
            </p:extLst>
          </p:nvPr>
        </p:nvGraphicFramePr>
        <p:xfrm>
          <a:off x="2757493" y="2229399"/>
          <a:ext cx="8005664" cy="4325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1416"/>
                <a:gridCol w="2001416"/>
                <a:gridCol w="2001416"/>
                <a:gridCol w="2001416"/>
              </a:tblGrid>
              <a:tr h="759394">
                <a:tc>
                  <a:txBody>
                    <a:bodyPr/>
                    <a:lstStyle/>
                    <a:p>
                      <a:r>
                        <a:rPr lang="de-DE" b="0" dirty="0" smtClean="0">
                          <a:solidFill>
                            <a:schemeClr val="tx1"/>
                          </a:solidFill>
                        </a:rPr>
                        <a:t>Ausstellung</a:t>
                      </a:r>
                    </a:p>
                    <a:p>
                      <a:endParaRPr lang="de-DE" sz="1200" b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de-DE" sz="1200" b="0" dirty="0" err="1" smtClean="0">
                          <a:solidFill>
                            <a:srgbClr val="FF0000"/>
                          </a:solidFill>
                        </a:rPr>
                        <a:t>Ottakringer</a:t>
                      </a:r>
                      <a:r>
                        <a:rPr lang="de-DE" sz="1200" b="0" dirty="0" smtClean="0">
                          <a:solidFill>
                            <a:srgbClr val="FF0000"/>
                          </a:solidFill>
                        </a:rPr>
                        <a:t> Straße Neu</a:t>
                      </a:r>
                      <a:endParaRPr lang="de-DE" sz="12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0" dirty="0" smtClean="0">
                          <a:solidFill>
                            <a:schemeClr val="tx1"/>
                          </a:solidFill>
                        </a:rPr>
                        <a:t>Stadtspaziergang</a:t>
                      </a:r>
                      <a:endParaRPr lang="de-DE" b="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de-DE" sz="1200" b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de-DE" sz="1200" b="0" dirty="0" smtClean="0">
                          <a:solidFill>
                            <a:srgbClr val="FF0000"/>
                          </a:solidFill>
                        </a:rPr>
                        <a:t>Nordwest Bahnhof</a:t>
                      </a:r>
                      <a:endParaRPr lang="de-DE" sz="12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0" dirty="0" smtClean="0">
                          <a:solidFill>
                            <a:schemeClr val="tx1"/>
                          </a:solidFill>
                        </a:rPr>
                        <a:t>Aktivierende Befragung</a:t>
                      </a: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0" dirty="0" smtClean="0">
                          <a:solidFill>
                            <a:schemeClr val="tx1"/>
                          </a:solidFill>
                        </a:rPr>
                        <a:t>Online Befragung</a:t>
                      </a: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93102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BürgerInnen</a:t>
                      </a:r>
                      <a:r>
                        <a:rPr lang="de-DE" baseline="0" dirty="0" smtClean="0"/>
                        <a:t> Café</a:t>
                      </a:r>
                    </a:p>
                    <a:p>
                      <a:endParaRPr lang="de-DE" sz="120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de-DE" sz="1200" baseline="0" dirty="0" smtClean="0">
                          <a:solidFill>
                            <a:srgbClr val="FF0000"/>
                          </a:solidFill>
                        </a:rPr>
                        <a:t>Leitbild </a:t>
                      </a:r>
                      <a:r>
                        <a:rPr lang="de-DE" sz="1200" baseline="0" dirty="0" err="1" smtClean="0">
                          <a:solidFill>
                            <a:srgbClr val="FF0000"/>
                          </a:solidFill>
                        </a:rPr>
                        <a:t>Kagran</a:t>
                      </a:r>
                      <a:r>
                        <a:rPr lang="de-DE" sz="1200" baseline="0" dirty="0" smtClean="0">
                          <a:solidFill>
                            <a:srgbClr val="FF0000"/>
                          </a:solidFill>
                        </a:rPr>
                        <a:t> Zentrum</a:t>
                      </a:r>
                      <a:endParaRPr lang="de-D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Öffentliches Planungsworkshop</a:t>
                      </a:r>
                    </a:p>
                    <a:p>
                      <a:endParaRPr lang="de-DE" sz="1200" dirty="0" smtClean="0"/>
                    </a:p>
                    <a:p>
                      <a:r>
                        <a:rPr lang="de-DE" sz="1200" dirty="0" smtClean="0">
                          <a:solidFill>
                            <a:srgbClr val="FF0000"/>
                          </a:solidFill>
                        </a:rPr>
                        <a:t>Planquadrat</a:t>
                      </a:r>
                      <a:endParaRPr lang="de-D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Bau-Workshop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Online-Ideenplattform</a:t>
                      </a:r>
                      <a:endParaRPr lang="de-DE" dirty="0"/>
                    </a:p>
                  </a:txBody>
                  <a:tcPr/>
                </a:tc>
              </a:tr>
              <a:tr h="692762">
                <a:tc>
                  <a:txBody>
                    <a:bodyPr/>
                    <a:lstStyle/>
                    <a:p>
                      <a:r>
                        <a:rPr lang="de-DE" dirty="0" smtClean="0"/>
                        <a:t>World-Café</a:t>
                      </a:r>
                    </a:p>
                    <a:p>
                      <a:endParaRPr lang="de-DE" sz="1200" dirty="0" smtClean="0"/>
                    </a:p>
                    <a:p>
                      <a:r>
                        <a:rPr lang="de-DE" sz="1200" dirty="0" smtClean="0">
                          <a:solidFill>
                            <a:srgbClr val="FF0000"/>
                          </a:solidFill>
                        </a:rPr>
                        <a:t>Stadt-Umland Konferenz</a:t>
                      </a:r>
                      <a:endParaRPr lang="de-D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Open Space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Zukunftswerkstatt</a:t>
                      </a:r>
                    </a:p>
                    <a:p>
                      <a:endParaRPr lang="de-DE" sz="1200" dirty="0" smtClean="0"/>
                    </a:p>
                    <a:p>
                      <a:r>
                        <a:rPr lang="de-DE" sz="1200" dirty="0" err="1" smtClean="0">
                          <a:solidFill>
                            <a:srgbClr val="FF0000"/>
                          </a:solidFill>
                        </a:rPr>
                        <a:t>Stuwerviertel</a:t>
                      </a:r>
                      <a:endParaRPr lang="de-DE" sz="120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de-DE" sz="1200" dirty="0" smtClean="0">
                          <a:solidFill>
                            <a:srgbClr val="FF0000"/>
                          </a:solidFill>
                        </a:rPr>
                        <a:t>Planungszelle </a:t>
                      </a:r>
                      <a:r>
                        <a:rPr lang="de-DE" sz="1200" dirty="0" err="1" smtClean="0">
                          <a:solidFill>
                            <a:srgbClr val="FF0000"/>
                          </a:solidFill>
                        </a:rPr>
                        <a:t>Yppenplatz</a:t>
                      </a:r>
                      <a:endParaRPr lang="de-D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Online-Dialog</a:t>
                      </a:r>
                      <a:endParaRPr lang="de-DE" dirty="0"/>
                    </a:p>
                  </a:txBody>
                  <a:tcPr/>
                </a:tc>
              </a:tr>
              <a:tr h="692762">
                <a:tc>
                  <a:txBody>
                    <a:bodyPr/>
                    <a:lstStyle/>
                    <a:p>
                      <a:r>
                        <a:rPr lang="de-DE" dirty="0" smtClean="0"/>
                        <a:t>Workshop</a:t>
                      </a:r>
                    </a:p>
                    <a:p>
                      <a:endParaRPr lang="de-DE" sz="120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de-DE" sz="1200" dirty="0" smtClean="0">
                          <a:solidFill>
                            <a:srgbClr val="FF0000"/>
                          </a:solidFill>
                        </a:rPr>
                        <a:t>Kabelwerk</a:t>
                      </a:r>
                      <a:endParaRPr lang="de-D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Arbeitsgruppe</a:t>
                      </a:r>
                    </a:p>
                    <a:p>
                      <a:endParaRPr lang="de-DE" sz="1200" dirty="0" smtClean="0"/>
                    </a:p>
                    <a:p>
                      <a:r>
                        <a:rPr lang="de-DE" sz="1200" dirty="0" smtClean="0">
                          <a:solidFill>
                            <a:srgbClr val="FF0000"/>
                          </a:solidFill>
                        </a:rPr>
                        <a:t>Augustinplatz</a:t>
                      </a:r>
                      <a:endParaRPr lang="de-D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Zukunftskonferenz</a:t>
                      </a:r>
                    </a:p>
                    <a:p>
                      <a:endParaRPr lang="de-DE" sz="1200" dirty="0" smtClean="0"/>
                    </a:p>
                    <a:p>
                      <a:r>
                        <a:rPr lang="de-DE" sz="1200" dirty="0" smtClean="0">
                          <a:solidFill>
                            <a:srgbClr val="FF0000"/>
                          </a:solidFill>
                        </a:rPr>
                        <a:t>Joe</a:t>
                      </a:r>
                      <a:r>
                        <a:rPr lang="de-DE" sz="12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de-DE" sz="1200" dirty="0" err="1" smtClean="0">
                          <a:solidFill>
                            <a:srgbClr val="FF0000"/>
                          </a:solidFill>
                        </a:rPr>
                        <a:t>Zawinul</a:t>
                      </a:r>
                      <a:r>
                        <a:rPr lang="de-DE" sz="12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r>
                        <a:rPr lang="de-DE" sz="1200" baseline="0" dirty="0" smtClean="0">
                          <a:solidFill>
                            <a:srgbClr val="FF0000"/>
                          </a:solidFill>
                        </a:rPr>
                        <a:t>Platz</a:t>
                      </a:r>
                      <a:endParaRPr lang="de-D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692762">
                <a:tc>
                  <a:txBody>
                    <a:bodyPr/>
                    <a:lstStyle/>
                    <a:p>
                      <a:r>
                        <a:rPr lang="de-DE" dirty="0" smtClean="0"/>
                        <a:t>Runder</a:t>
                      </a:r>
                      <a:r>
                        <a:rPr lang="de-DE" baseline="0" dirty="0" smtClean="0"/>
                        <a:t> Tisch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Grätzlbeirat</a:t>
                      </a:r>
                      <a:endParaRPr lang="de-DE" dirty="0" smtClean="0"/>
                    </a:p>
                    <a:p>
                      <a:endParaRPr lang="de-DE" sz="1200" dirty="0" smtClean="0"/>
                    </a:p>
                    <a:p>
                      <a:r>
                        <a:rPr lang="de-DE" sz="1200" dirty="0" smtClean="0">
                          <a:solidFill>
                            <a:srgbClr val="FF0000"/>
                          </a:solidFill>
                        </a:rPr>
                        <a:t>Alliiertenviertel</a:t>
                      </a:r>
                      <a:endParaRPr lang="de-D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Mediation</a:t>
                      </a:r>
                    </a:p>
                    <a:p>
                      <a:endParaRPr lang="de-DE" sz="120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de-DE" sz="1200" dirty="0" smtClean="0">
                          <a:solidFill>
                            <a:srgbClr val="FF0000"/>
                          </a:solidFill>
                        </a:rPr>
                        <a:t>Terminal Wien </a:t>
                      </a:r>
                      <a:r>
                        <a:rPr lang="de-DE" sz="1200" dirty="0" err="1" smtClean="0">
                          <a:solidFill>
                            <a:srgbClr val="FF0000"/>
                          </a:solidFill>
                        </a:rPr>
                        <a:t>Inzersdorf</a:t>
                      </a:r>
                      <a:endParaRPr lang="de-DE" sz="120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de-DE" sz="1200" dirty="0" smtClean="0">
                          <a:solidFill>
                            <a:srgbClr val="FF0000"/>
                          </a:solidFill>
                        </a:rPr>
                        <a:t>Flughafen Wien</a:t>
                      </a:r>
                      <a:endParaRPr lang="de-D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feld 1"/>
          <p:cNvSpPr txBox="1"/>
          <p:nvPr/>
        </p:nvSpPr>
        <p:spPr>
          <a:xfrm>
            <a:off x="650789" y="2709495"/>
            <a:ext cx="18248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/>
              <a:t>Different</a:t>
            </a:r>
          </a:p>
          <a:p>
            <a:r>
              <a:rPr lang="de-DE" sz="2400" b="1" dirty="0" err="1" smtClean="0"/>
              <a:t>Intensity</a:t>
            </a:r>
            <a:endParaRPr lang="de-DE" sz="2400" b="1" dirty="0" smtClean="0"/>
          </a:p>
          <a:p>
            <a:r>
              <a:rPr lang="de-DE" sz="2400" b="1" dirty="0" err="1" smtClean="0"/>
              <a:t>of</a:t>
            </a:r>
            <a:endParaRPr lang="de-DE" sz="2400" b="1" dirty="0" smtClean="0"/>
          </a:p>
          <a:p>
            <a:r>
              <a:rPr lang="de-DE" sz="2400" b="1" dirty="0" err="1" smtClean="0"/>
              <a:t>participation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341365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947" y="185268"/>
            <a:ext cx="3692053" cy="1510644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1919536" y="2631630"/>
            <a:ext cx="7772400" cy="941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rgbClr val="F28800"/>
              </a:solidFill>
              <a:ea typeface="ＭＳ Ｐゴシック" pitchFamily="34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68" y="1628800"/>
            <a:ext cx="5209032" cy="152400"/>
          </a:xfrm>
          <a:prstGeom prst="rect">
            <a:avLst/>
          </a:prstGeom>
        </p:spPr>
      </p:pic>
      <p:pic>
        <p:nvPicPr>
          <p:cNvPr id="9" name="Grafik 8" descr="H:\PA 10\ADMINISTRATION\Bürobetrieb\Vorlagen\Logos\DTP Logo Documents\logo-blue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70" y="305245"/>
            <a:ext cx="2834998" cy="12000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uppieren 12"/>
          <p:cNvGrpSpPr/>
          <p:nvPr/>
        </p:nvGrpSpPr>
        <p:grpSpPr>
          <a:xfrm>
            <a:off x="5104141" y="461320"/>
            <a:ext cx="1656184" cy="1138414"/>
            <a:chOff x="-1870" y="0"/>
            <a:chExt cx="1333500" cy="857250"/>
          </a:xfrm>
        </p:grpSpPr>
        <p:sp>
          <p:nvSpPr>
            <p:cNvPr id="14" name="Textfeld 2"/>
            <p:cNvSpPr txBox="1">
              <a:spLocks noChangeArrowheads="1"/>
            </p:cNvSpPr>
            <p:nvPr/>
          </p:nvSpPr>
          <p:spPr bwMode="auto">
            <a:xfrm>
              <a:off x="-1870" y="609600"/>
              <a:ext cx="1333500" cy="247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de-AT" sz="650" spc="5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EUROPEAN</a:t>
              </a:r>
              <a:r>
                <a:rPr lang="de-AT" sz="650" spc="7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UNION</a:t>
              </a:r>
              <a:endParaRPr lang="de-DE" sz="11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Grafik 15" descr="https://europa.eu/european-union/sites/europaeu/files/docs/body/flag_yellow_hig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0"/>
              <a:ext cx="937895" cy="6254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Grafik 11" descr="Beschreibung: Wappen Logo Brie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17" y="461320"/>
            <a:ext cx="779275" cy="958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7"/>
          <a:srcRect l="20932" t="8531" r="53695" b="77575"/>
          <a:stretch/>
        </p:blipFill>
        <p:spPr>
          <a:xfrm>
            <a:off x="204970" y="2024560"/>
            <a:ext cx="4060272" cy="1389576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 rotWithShape="1">
          <a:blip r:embed="rId7"/>
          <a:srcRect l="28533" t="30561" r="13171" b="17098"/>
          <a:stretch/>
        </p:blipFill>
        <p:spPr>
          <a:xfrm>
            <a:off x="2326743" y="1810266"/>
            <a:ext cx="8867164" cy="4975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99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947" y="185268"/>
            <a:ext cx="3692053" cy="1510644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1865215" y="3224732"/>
            <a:ext cx="7772400" cy="941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ea typeface="ＭＳ Ｐゴシック" pitchFamily="34" charset="-128"/>
              </a:rPr>
              <a:t>Remarks to the Recommendation</a:t>
            </a:r>
            <a:endParaRPr lang="en-US" b="1" dirty="0">
              <a:ea typeface="ＭＳ Ｐゴシック" pitchFamily="34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68" y="1628800"/>
            <a:ext cx="5209032" cy="152400"/>
          </a:xfrm>
          <a:prstGeom prst="rect">
            <a:avLst/>
          </a:prstGeom>
        </p:spPr>
      </p:pic>
      <p:pic>
        <p:nvPicPr>
          <p:cNvPr id="9" name="Grafik 8" descr="H:\PA 10\ADMINISTRATION\Bürobetrieb\Vorlagen\Logos\DTP Logo Documents\logo-blue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70" y="305245"/>
            <a:ext cx="2834998" cy="12000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uppieren 12"/>
          <p:cNvGrpSpPr/>
          <p:nvPr/>
        </p:nvGrpSpPr>
        <p:grpSpPr>
          <a:xfrm>
            <a:off x="5104141" y="461320"/>
            <a:ext cx="1656184" cy="1138414"/>
            <a:chOff x="-1870" y="0"/>
            <a:chExt cx="1333500" cy="857250"/>
          </a:xfrm>
        </p:grpSpPr>
        <p:sp>
          <p:nvSpPr>
            <p:cNvPr id="14" name="Textfeld 2"/>
            <p:cNvSpPr txBox="1">
              <a:spLocks noChangeArrowheads="1"/>
            </p:cNvSpPr>
            <p:nvPr/>
          </p:nvSpPr>
          <p:spPr bwMode="auto">
            <a:xfrm>
              <a:off x="-1870" y="609600"/>
              <a:ext cx="1333500" cy="247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de-AT" sz="650" spc="5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EUROPEAN</a:t>
              </a:r>
              <a:r>
                <a:rPr lang="de-AT" sz="650" spc="7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UNION</a:t>
              </a:r>
              <a:endParaRPr lang="de-DE" sz="11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Grafik 15" descr="https://europa.eu/european-union/sites/europaeu/files/docs/body/flag_yellow_hig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0"/>
              <a:ext cx="937895" cy="6254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Grafik 11" descr="Beschreibung: Wappen Logo Brie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17" y="461320"/>
            <a:ext cx="779275" cy="9585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833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808" y="237389"/>
            <a:ext cx="3871767" cy="1584176"/>
          </a:xfrm>
          <a:prstGeom prst="rect">
            <a:avLst/>
          </a:prstGeom>
        </p:spPr>
      </p:pic>
      <p:cxnSp>
        <p:nvCxnSpPr>
          <p:cNvPr id="5" name="Gerade Verbindung 4"/>
          <p:cNvCxnSpPr/>
          <p:nvPr/>
        </p:nvCxnSpPr>
        <p:spPr>
          <a:xfrm flipH="1">
            <a:off x="1902594" y="1737134"/>
            <a:ext cx="8568952" cy="0"/>
          </a:xfrm>
          <a:prstGeom prst="line">
            <a:avLst/>
          </a:prstGeom>
          <a:ln w="12700">
            <a:solidFill>
              <a:srgbClr val="F28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805781" y="5204986"/>
            <a:ext cx="6552728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>
                <a:solidFill>
                  <a:srgbClr val="0E4194"/>
                </a:solidFill>
                <a:latin typeface="Trebuchet MS" pitchFamily="34" charset="0"/>
              </a:rPr>
              <a:t>Priority Area 10 | </a:t>
            </a:r>
            <a:r>
              <a:rPr lang="de-AT" b="1" dirty="0" err="1">
                <a:solidFill>
                  <a:srgbClr val="0E4194"/>
                </a:solidFill>
                <a:latin typeface="Trebuchet MS" pitchFamily="34" charset="0"/>
              </a:rPr>
              <a:t>Institutional</a:t>
            </a:r>
            <a:r>
              <a:rPr lang="de-AT" b="1" dirty="0">
                <a:solidFill>
                  <a:srgbClr val="0E4194"/>
                </a:solidFill>
                <a:latin typeface="Trebuchet MS" pitchFamily="34" charset="0"/>
              </a:rPr>
              <a:t> C</a:t>
            </a:r>
            <a:r>
              <a:rPr lang="de-AT" b="1" dirty="0" smtClean="0">
                <a:solidFill>
                  <a:srgbClr val="0E4194"/>
                </a:solidFill>
                <a:latin typeface="Trebuchet MS" pitchFamily="34" charset="0"/>
              </a:rPr>
              <a:t>apacity </a:t>
            </a:r>
            <a:r>
              <a:rPr lang="de-AT" b="1" dirty="0">
                <a:solidFill>
                  <a:srgbClr val="0E4194"/>
                </a:solidFill>
                <a:latin typeface="Trebuchet MS" pitchFamily="34" charset="0"/>
              </a:rPr>
              <a:t>and C</a:t>
            </a:r>
            <a:r>
              <a:rPr lang="de-AT" b="1" dirty="0" smtClean="0">
                <a:solidFill>
                  <a:srgbClr val="0E4194"/>
                </a:solidFill>
                <a:latin typeface="Trebuchet MS" pitchFamily="34" charset="0"/>
              </a:rPr>
              <a:t>ooperation</a:t>
            </a:r>
            <a:endParaRPr lang="de-AT" b="1" dirty="0">
              <a:solidFill>
                <a:srgbClr val="0E4194"/>
              </a:solidFill>
              <a:latin typeface="Trebuchet MS" pitchFamily="34" charset="0"/>
            </a:endParaRPr>
          </a:p>
          <a:p>
            <a:endParaRPr lang="de-AT" sz="700" dirty="0">
              <a:solidFill>
                <a:srgbClr val="0E4194"/>
              </a:solidFill>
              <a:latin typeface="Trebuchet MS" pitchFamily="34" charset="0"/>
            </a:endParaRPr>
          </a:p>
          <a:p>
            <a:r>
              <a:rPr lang="de-AT" sz="1200" b="1" dirty="0">
                <a:solidFill>
                  <a:srgbClr val="0E4194"/>
                </a:solidFill>
                <a:latin typeface="Calibri Light" panose="020F0302020204030204"/>
              </a:rPr>
              <a:t>Rudolf Schicker PA10 </a:t>
            </a:r>
            <a:r>
              <a:rPr lang="de-AT" sz="1200" b="1" dirty="0" err="1">
                <a:solidFill>
                  <a:srgbClr val="0E4194"/>
                </a:solidFill>
                <a:latin typeface="Calibri Light" panose="020F0302020204030204"/>
              </a:rPr>
              <a:t>Coordinator</a:t>
            </a:r>
            <a:r>
              <a:rPr lang="de-AT" sz="1200" b="1" dirty="0">
                <a:solidFill>
                  <a:srgbClr val="0E4194"/>
                </a:solidFill>
                <a:latin typeface="Calibri Light" panose="020F0302020204030204"/>
              </a:rPr>
              <a:t> - EUSDR</a:t>
            </a:r>
            <a:endParaRPr lang="de-AT" sz="1200" dirty="0">
              <a:solidFill>
                <a:srgbClr val="0E4194"/>
              </a:solidFill>
              <a:latin typeface="Calibri Light" panose="020F0302020204030204"/>
            </a:endParaRPr>
          </a:p>
          <a:p>
            <a:r>
              <a:rPr lang="de-AT" sz="1200" dirty="0">
                <a:solidFill>
                  <a:srgbClr val="0E4194"/>
                </a:solidFill>
                <a:latin typeface="Calibri Light" panose="020F0302020204030204"/>
              </a:rPr>
              <a:t>Kirchberggasse 33-35/9</a:t>
            </a:r>
          </a:p>
          <a:p>
            <a:r>
              <a:rPr lang="de-AT" sz="1200" dirty="0">
                <a:solidFill>
                  <a:srgbClr val="0E4194"/>
                </a:solidFill>
                <a:latin typeface="Calibri Light" panose="020F0302020204030204"/>
              </a:rPr>
              <a:t>A - 1070 Wien      </a:t>
            </a:r>
          </a:p>
          <a:p>
            <a:r>
              <a:rPr lang="de-AT" sz="1200" dirty="0">
                <a:solidFill>
                  <a:srgbClr val="0E4194"/>
                </a:solidFill>
                <a:latin typeface="Calibri Light" panose="020F0302020204030204"/>
              </a:rPr>
              <a:t>Tel: +43 (1) 89 08 088 2201</a:t>
            </a:r>
          </a:p>
          <a:p>
            <a:r>
              <a:rPr lang="de-AT" sz="1200" u="sng" dirty="0">
                <a:solidFill>
                  <a:srgbClr val="0E4194"/>
                </a:solidFill>
                <a:latin typeface="Calibri Light" panose="020F0302020204030204"/>
                <a:hlinkClick r:id="rId4"/>
              </a:rPr>
              <a:t>Rudolf.Schicker@pa10-danube.eu</a:t>
            </a:r>
            <a:endParaRPr lang="de-AT" sz="1200" u="sng" dirty="0">
              <a:solidFill>
                <a:srgbClr val="0E4194"/>
              </a:solidFill>
              <a:latin typeface="Calibri Light" panose="020F0302020204030204"/>
            </a:endParaRPr>
          </a:p>
          <a:p>
            <a:endParaRPr lang="de-AT" sz="1200" u="sng" dirty="0">
              <a:solidFill>
                <a:srgbClr val="0E4194"/>
              </a:solidFill>
              <a:latin typeface="Calibri Light" panose="020F0302020204030204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32266" y="6482172"/>
            <a:ext cx="4334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1200" b="1" dirty="0">
                <a:solidFill>
                  <a:srgbClr val="0E4194"/>
                </a:solidFill>
                <a:latin typeface="Trebuchet MS" pitchFamily="34" charset="0"/>
              </a:rPr>
              <a:t>www.danube-capacitycooperation.eu</a:t>
            </a:r>
          </a:p>
        </p:txBody>
      </p:sp>
      <p:pic>
        <p:nvPicPr>
          <p:cNvPr id="10" name="Grafik 9" descr="Wappen Logo Brie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313" y="5943350"/>
            <a:ext cx="624205" cy="700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682" y="6309320"/>
            <a:ext cx="508794" cy="345704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5623210" y="6320590"/>
            <a:ext cx="424847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500" dirty="0">
                <a:solidFill>
                  <a:srgbClr val="0E4194"/>
                </a:solidFill>
                <a:latin typeface="Calibri Light" panose="020F0302020204030204"/>
              </a:rPr>
              <a:t>With the financial support of the European Union</a:t>
            </a:r>
            <a:endParaRPr lang="de-AT" sz="1500" dirty="0">
              <a:solidFill>
                <a:srgbClr val="0E4194"/>
              </a:solidFill>
              <a:latin typeface="Calibri Light" panose="020F0302020204030204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3020285" y="3126315"/>
            <a:ext cx="52058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err="1">
                <a:solidFill>
                  <a:prstClr val="black"/>
                </a:solidFill>
              </a:rPr>
              <a:t>Thank</a:t>
            </a:r>
            <a:r>
              <a:rPr lang="de-DE" sz="3200" b="1" dirty="0">
                <a:solidFill>
                  <a:prstClr val="black"/>
                </a:solidFill>
              </a:rPr>
              <a:t> </a:t>
            </a:r>
            <a:r>
              <a:rPr lang="de-DE" sz="3200" b="1" dirty="0" err="1">
                <a:solidFill>
                  <a:prstClr val="black"/>
                </a:solidFill>
              </a:rPr>
              <a:t>you</a:t>
            </a:r>
            <a:r>
              <a:rPr lang="de-DE" sz="3200" b="1" dirty="0">
                <a:solidFill>
                  <a:prstClr val="black"/>
                </a:solidFill>
              </a:rPr>
              <a:t> </a:t>
            </a:r>
            <a:r>
              <a:rPr lang="de-DE" sz="3200" b="1" dirty="0" err="1">
                <a:solidFill>
                  <a:prstClr val="black"/>
                </a:solidFill>
              </a:rPr>
              <a:t>for</a:t>
            </a:r>
            <a:r>
              <a:rPr lang="de-DE" sz="3200" b="1" dirty="0">
                <a:solidFill>
                  <a:prstClr val="black"/>
                </a:solidFill>
              </a:rPr>
              <a:t> </a:t>
            </a:r>
            <a:r>
              <a:rPr lang="de-DE" sz="3200" b="1" dirty="0" err="1">
                <a:solidFill>
                  <a:prstClr val="black"/>
                </a:solidFill>
              </a:rPr>
              <a:t>your</a:t>
            </a:r>
            <a:r>
              <a:rPr lang="de-DE" sz="3200" b="1" dirty="0">
                <a:solidFill>
                  <a:prstClr val="black"/>
                </a:solidFill>
              </a:rPr>
              <a:t> </a:t>
            </a:r>
            <a:r>
              <a:rPr lang="de-DE" sz="3200" b="1" dirty="0" err="1" smtClean="0">
                <a:solidFill>
                  <a:prstClr val="black"/>
                </a:solidFill>
              </a:rPr>
              <a:t>attention</a:t>
            </a:r>
            <a:r>
              <a:rPr lang="de-DE" sz="3200" b="1" dirty="0">
                <a:solidFill>
                  <a:prstClr val="black"/>
                </a:solidFill>
              </a:rPr>
              <a:t>!</a:t>
            </a:r>
          </a:p>
        </p:txBody>
      </p:sp>
      <p:pic>
        <p:nvPicPr>
          <p:cNvPr id="11" name="Grafik 10" descr="H:\PA 10\ADMINISTRATION\Bürobetrieb\Vorlagen\Logos\DTP Logo Documents\logo-blue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81" y="347954"/>
            <a:ext cx="3113076" cy="135831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uppieren 11"/>
          <p:cNvGrpSpPr/>
          <p:nvPr/>
        </p:nvGrpSpPr>
        <p:grpSpPr>
          <a:xfrm>
            <a:off x="4795117" y="598720"/>
            <a:ext cx="1656184" cy="1138414"/>
            <a:chOff x="-1870" y="0"/>
            <a:chExt cx="1333500" cy="857250"/>
          </a:xfrm>
        </p:grpSpPr>
        <p:sp>
          <p:nvSpPr>
            <p:cNvPr id="13" name="Textfeld 2"/>
            <p:cNvSpPr txBox="1">
              <a:spLocks noChangeArrowheads="1"/>
            </p:cNvSpPr>
            <p:nvPr/>
          </p:nvSpPr>
          <p:spPr bwMode="auto">
            <a:xfrm>
              <a:off x="-1870" y="609600"/>
              <a:ext cx="1333500" cy="247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de-AT" sz="650" spc="5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EUROPEAN</a:t>
              </a:r>
              <a:r>
                <a:rPr lang="de-AT" sz="650" spc="70">
                  <a:solidFill>
                    <a:srgbClr val="003399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UNION</a:t>
              </a:r>
              <a:endParaRPr lang="de-DE" sz="11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4" name="Grafik 13" descr="https://europa.eu/european-union/sites/europaeu/files/docs/body/flag_yellow_high.jp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0"/>
              <a:ext cx="937895" cy="6254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5406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702</Words>
  <Application>Microsoft Office PowerPoint</Application>
  <PresentationFormat>Custom</PresentationFormat>
  <Paragraphs>232</Paragraphs>
  <Slides>22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1_Office Theme</vt:lpstr>
      <vt:lpstr>Unlocking Benefits of PUBLIC PARTICIPATION in decision-making Rudolf Schicker, PAC 10 EUSDR, Vienna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WH IT Services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Schicker Rudolf</dc:creator>
  <cp:lastModifiedBy>Selma Ahatovic-Lihic</cp:lastModifiedBy>
  <cp:revision>21</cp:revision>
  <dcterms:created xsi:type="dcterms:W3CDTF">2018-06-08T14:57:17Z</dcterms:created>
  <dcterms:modified xsi:type="dcterms:W3CDTF">2018-07-11T07:58:10Z</dcterms:modified>
</cp:coreProperties>
</file>