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6" r:id="rId2"/>
    <p:sldId id="294" r:id="rId3"/>
    <p:sldId id="302" r:id="rId4"/>
    <p:sldId id="308" r:id="rId5"/>
    <p:sldId id="309" r:id="rId6"/>
    <p:sldId id="306" r:id="rId7"/>
    <p:sldId id="313" r:id="rId8"/>
    <p:sldId id="314" r:id="rId9"/>
    <p:sldId id="304" r:id="rId10"/>
    <p:sldId id="310" r:id="rId11"/>
    <p:sldId id="315" r:id="rId12"/>
    <p:sldId id="317" r:id="rId13"/>
    <p:sldId id="319" r:id="rId14"/>
    <p:sldId id="285" r:id="rId15"/>
  </p:sldIdLst>
  <p:sldSz cx="9144000" cy="5143500" type="screen16x9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urdiu" initials="Turdiu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F2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46" autoAdjust="0"/>
  </p:normalViewPr>
  <p:slideViewPr>
    <p:cSldViewPr>
      <p:cViewPr>
        <p:scale>
          <a:sx n="80" d="100"/>
          <a:sy n="80" d="100"/>
        </p:scale>
        <p:origin x="-1518" y="-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60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165548202470661E-2"/>
          <c:y val="1.4013546195686606E-2"/>
          <c:w val="0.94458212431790545"/>
          <c:h val="0.69998969421380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Unemployment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67.314590783020904</c:v>
                </c:pt>
                <c:pt idx="1">
                  <c:v>69.083385359460522</c:v>
                </c:pt>
                <c:pt idx="2">
                  <c:v>70.567883647997519</c:v>
                </c:pt>
                <c:pt idx="3">
                  <c:v>68.710915124813184</c:v>
                </c:pt>
                <c:pt idx="4">
                  <c:v>72.184855731630194</c:v>
                </c:pt>
                <c:pt idx="5">
                  <c:v>69.436144414050986</c:v>
                </c:pt>
                <c:pt idx="6">
                  <c:v>49.756524566588105</c:v>
                </c:pt>
                <c:pt idx="7">
                  <c:v>67.678451226531834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Economic situation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5595030366016553E-3"/>
                  <c:y val="1.6092231717999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380121464065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84760242928131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4238012146406592E-3"/>
                  <c:y val="-4.917014000956867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4238012146405963E-3"/>
                  <c:y val="-4.917014000956867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271403643921852E-2"/>
                  <c:y val="8.04611585899995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711900607320204E-3"/>
                  <c:y val="5.3640772393332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1357018219609892E-3"/>
                  <c:y val="-2.458507000478433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64.908737189784134</c:v>
                </c:pt>
                <c:pt idx="1">
                  <c:v>60.263548328338388</c:v>
                </c:pt>
                <c:pt idx="2">
                  <c:v>56.706572838141476</c:v>
                </c:pt>
                <c:pt idx="3">
                  <c:v>37.394583372529524</c:v>
                </c:pt>
                <c:pt idx="4">
                  <c:v>44.649294906769853</c:v>
                </c:pt>
                <c:pt idx="5">
                  <c:v>52.081694119306405</c:v>
                </c:pt>
                <c:pt idx="6">
                  <c:v>44.353296525884836</c:v>
                </c:pt>
                <c:pt idx="7">
                  <c:v>55.328538373986767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Corruption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Sheet1!$D$2:$D$9</c:f>
              <c:numCache>
                <c:formatCode>#,##0</c:formatCode>
                <c:ptCount val="8"/>
                <c:pt idx="0">
                  <c:v>25.123282874989744</c:v>
                </c:pt>
                <c:pt idx="1">
                  <c:v>34.690101113940109</c:v>
                </c:pt>
                <c:pt idx="2">
                  <c:v>23.940558750681387</c:v>
                </c:pt>
                <c:pt idx="3">
                  <c:v>47.066155391321338</c:v>
                </c:pt>
                <c:pt idx="4">
                  <c:v>29.24724040762224</c:v>
                </c:pt>
                <c:pt idx="5">
                  <c:v>26.820202267126291</c:v>
                </c:pt>
                <c:pt idx="6">
                  <c:v>15.147139710463458</c:v>
                </c:pt>
                <c:pt idx="7">
                  <c:v>27.352424143993051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Crime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Sheet1!$E$2:$E$9</c:f>
              <c:numCache>
                <c:formatCode>#,##0</c:formatCode>
                <c:ptCount val="8"/>
                <c:pt idx="0">
                  <c:v>13.454027931970046</c:v>
                </c:pt>
                <c:pt idx="1">
                  <c:v>6.8287630357940339</c:v>
                </c:pt>
                <c:pt idx="2">
                  <c:v>9.9207674877161605</c:v>
                </c:pt>
                <c:pt idx="3">
                  <c:v>14.569600331834854</c:v>
                </c:pt>
                <c:pt idx="4">
                  <c:v>20.303493437837869</c:v>
                </c:pt>
                <c:pt idx="5">
                  <c:v>17.635424852527557</c:v>
                </c:pt>
                <c:pt idx="6">
                  <c:v>8.5873934708046544</c:v>
                </c:pt>
                <c:pt idx="7">
                  <c:v>12.961686545965447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Political disputes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invertIfNegative val="0"/>
          <c:dLbls>
            <c:dLbl>
              <c:idx val="6"/>
              <c:layout>
                <c:manualLayout>
                  <c:x val="8.5595030366016484E-3"/>
                  <c:y val="-3.218446343599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Sheet1!$F$2:$F$9</c:f>
              <c:numCache>
                <c:formatCode>#,##0</c:formatCode>
                <c:ptCount val="8"/>
                <c:pt idx="0">
                  <c:v>2.606556744991424</c:v>
                </c:pt>
                <c:pt idx="1">
                  <c:v>6.6898651365460511</c:v>
                </c:pt>
                <c:pt idx="2">
                  <c:v>12.192561883593177</c:v>
                </c:pt>
                <c:pt idx="3">
                  <c:v>16.575919742375309</c:v>
                </c:pt>
                <c:pt idx="4">
                  <c:v>12.220292289870097</c:v>
                </c:pt>
                <c:pt idx="5">
                  <c:v>8.9447198531563092</c:v>
                </c:pt>
                <c:pt idx="6">
                  <c:v>20.459724625617156</c:v>
                </c:pt>
                <c:pt idx="7">
                  <c:v>9.2442678720261551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Brain drain/emigration</c:v>
                </c:pt>
              </c:strCache>
            </c:strRef>
          </c:tx>
          <c:spPr>
            <a:solidFill>
              <a:srgbClr val="D60093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Sheet1!$G$2:$G$9</c:f>
              <c:numCache>
                <c:formatCode>#,##0</c:formatCode>
                <c:ptCount val="8"/>
                <c:pt idx="0">
                  <c:v>6.3839808905139206</c:v>
                </c:pt>
                <c:pt idx="1">
                  <c:v>8.2637854126539096</c:v>
                </c:pt>
                <c:pt idx="2">
                  <c:v>7.742124688733611</c:v>
                </c:pt>
                <c:pt idx="3">
                  <c:v>6.4585391065326636</c:v>
                </c:pt>
                <c:pt idx="4">
                  <c:v>3.3516442860502123</c:v>
                </c:pt>
                <c:pt idx="5">
                  <c:v>4.6206567447038704</c:v>
                </c:pt>
                <c:pt idx="6">
                  <c:v>15.099268118495468</c:v>
                </c:pt>
                <c:pt idx="7">
                  <c:v>7.0329740986913913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Judicial system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Sheet1!$H$2:$H$9</c:f>
              <c:numCache>
                <c:formatCode>#,##0</c:formatCode>
                <c:ptCount val="8"/>
                <c:pt idx="0">
                  <c:v>4.1868145477995125</c:v>
                </c:pt>
                <c:pt idx="1">
                  <c:v>6.5887128787827427</c:v>
                </c:pt>
                <c:pt idx="2">
                  <c:v>6.9894071220925191</c:v>
                </c:pt>
                <c:pt idx="3">
                  <c:v>2.3254280467177422</c:v>
                </c:pt>
                <c:pt idx="4">
                  <c:v>3.1934197095718941</c:v>
                </c:pt>
                <c:pt idx="5">
                  <c:v>4.2960678427723673</c:v>
                </c:pt>
                <c:pt idx="6">
                  <c:v>4.4204026377012351</c:v>
                </c:pt>
                <c:pt idx="7">
                  <c:v>4.7461722674403362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Refugees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Sheet1!$I$2:$I$9</c:f>
              <c:numCache>
                <c:formatCode>#,##0</c:formatCode>
                <c:ptCount val="8"/>
                <c:pt idx="0">
                  <c:v>4.030031626315461</c:v>
                </c:pt>
                <c:pt idx="1">
                  <c:v>1.2852146821103425</c:v>
                </c:pt>
                <c:pt idx="2">
                  <c:v>5.3130928215612032</c:v>
                </c:pt>
                <c:pt idx="3">
                  <c:v>0.40449783619741198</c:v>
                </c:pt>
                <c:pt idx="4">
                  <c:v>0.94072324936353724</c:v>
                </c:pt>
                <c:pt idx="5">
                  <c:v>3.2993886517026012</c:v>
                </c:pt>
                <c:pt idx="6">
                  <c:v>14.254424550155726</c:v>
                </c:pt>
                <c:pt idx="7">
                  <c:v>4.0311395234007401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Security issues/terrorism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Sheet1!$J$2:$J$9</c:f>
              <c:numCache>
                <c:formatCode>#,##0</c:formatCode>
                <c:ptCount val="8"/>
                <c:pt idx="0">
                  <c:v>2.8594912270179789</c:v>
                </c:pt>
                <c:pt idx="1">
                  <c:v>2.2517278577313475</c:v>
                </c:pt>
                <c:pt idx="2">
                  <c:v>0.52757966272903434</c:v>
                </c:pt>
                <c:pt idx="3">
                  <c:v>2.27319876683358</c:v>
                </c:pt>
                <c:pt idx="4">
                  <c:v>5.7467457636277519</c:v>
                </c:pt>
                <c:pt idx="5">
                  <c:v>1.7209158354060612</c:v>
                </c:pt>
                <c:pt idx="6">
                  <c:v>9.9163406537388141</c:v>
                </c:pt>
                <c:pt idx="7">
                  <c:v>3.3648919146589056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Protection of human rights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Sheet1!$K$2:$K$9</c:f>
              <c:numCache>
                <c:formatCode>#,##0</c:formatCode>
                <c:ptCount val="8"/>
                <c:pt idx="0">
                  <c:v>1.7669711558181744</c:v>
                </c:pt>
                <c:pt idx="1">
                  <c:v>1.568101691212747</c:v>
                </c:pt>
                <c:pt idx="2">
                  <c:v>1.4406622523084247</c:v>
                </c:pt>
                <c:pt idx="3">
                  <c:v>1.4582957214887995</c:v>
                </c:pt>
                <c:pt idx="4">
                  <c:v>1.5844716571292161</c:v>
                </c:pt>
                <c:pt idx="5">
                  <c:v>5.8835973879804975</c:v>
                </c:pt>
                <c:pt idx="6">
                  <c:v>4.9489048579588886</c:v>
                </c:pt>
                <c:pt idx="7">
                  <c:v>2.006770292417718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Climate change (floods, droughts etc.)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Sheet1!$L$2:$L$9</c:f>
              <c:numCache>
                <c:formatCode>#,##0</c:formatCode>
                <c:ptCount val="8"/>
                <c:pt idx="0">
                  <c:v>1.6037462424415989</c:v>
                </c:pt>
                <c:pt idx="1">
                  <c:v>9.6223554372924819E-2</c:v>
                </c:pt>
                <c:pt idx="2">
                  <c:v>0.36849279650588257</c:v>
                </c:pt>
                <c:pt idx="3">
                  <c:v>8.9102681887569674E-2</c:v>
                </c:pt>
                <c:pt idx="4">
                  <c:v>0.25611559680378054</c:v>
                </c:pt>
                <c:pt idx="5">
                  <c:v>1.3226762213286654</c:v>
                </c:pt>
                <c:pt idx="6">
                  <c:v>1.2896277180142186</c:v>
                </c:pt>
                <c:pt idx="7">
                  <c:v>0.81593035800288338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Problems with minorities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Sheet1!$M$2:$M$9</c:f>
              <c:numCache>
                <c:formatCode>#,##0</c:formatCode>
                <c:ptCount val="8"/>
                <c:pt idx="0">
                  <c:v>0.25723428620280825</c:v>
                </c:pt>
                <c:pt idx="1">
                  <c:v>9.5485138188921723E-2</c:v>
                </c:pt>
                <c:pt idx="2">
                  <c:v>0.26253356178359044</c:v>
                </c:pt>
                <c:pt idx="3">
                  <c:v>0.284005393122926</c:v>
                </c:pt>
                <c:pt idx="4">
                  <c:v>1.4613012844614601</c:v>
                </c:pt>
                <c:pt idx="5">
                  <c:v>1.0540394680140481</c:v>
                </c:pt>
                <c:pt idx="6">
                  <c:v>2.8783392171590427</c:v>
                </c:pt>
                <c:pt idx="7">
                  <c:v>0.69567347806524793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Border issues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Serbia</c:v>
                </c:pt>
                <c:pt idx="1">
                  <c:v>Albania</c:v>
                </c:pt>
                <c:pt idx="2">
                  <c:v>Croatia</c:v>
                </c:pt>
                <c:pt idx="3">
                  <c:v>Kosovo*</c:v>
                </c:pt>
                <c:pt idx="4">
                  <c:v>BIH</c:v>
                </c:pt>
                <c:pt idx="5">
                  <c:v>Montenegro</c:v>
                </c:pt>
                <c:pt idx="6">
                  <c:v>The Former Yugoslav Republic of Macedonia</c:v>
                </c:pt>
                <c:pt idx="7">
                  <c:v>SEE</c:v>
                </c:pt>
              </c:strCache>
            </c:strRef>
          </c:cat>
          <c:val>
            <c:numRef>
              <c:f>Sheet1!$N$2:$N$9</c:f>
              <c:numCache>
                <c:formatCode>#,##0</c:formatCode>
                <c:ptCount val="8"/>
                <c:pt idx="0">
                  <c:v>0.35940924110777972</c:v>
                </c:pt>
                <c:pt idx="1">
                  <c:v>0.38151462664833857</c:v>
                </c:pt>
                <c:pt idx="2">
                  <c:v>0.41547364406070447</c:v>
                </c:pt>
                <c:pt idx="3">
                  <c:v>2.3897584843449731</c:v>
                </c:pt>
                <c:pt idx="4">
                  <c:v>9.0686641205096757E-2</c:v>
                </c:pt>
                <c:pt idx="5">
                  <c:v>1.1365664732405214</c:v>
                </c:pt>
                <c:pt idx="6">
                  <c:v>1.9069195008159736</c:v>
                </c:pt>
                <c:pt idx="7">
                  <c:v>0.6091886764868536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766912"/>
        <c:axId val="171768448"/>
      </c:barChart>
      <c:catAx>
        <c:axId val="171766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Trebuchet MS" panose="020B0603020202020204" pitchFamily="34" charset="0"/>
              </a:defRPr>
            </a:pPr>
            <a:endParaRPr lang="en-US"/>
          </a:p>
        </c:txPr>
        <c:crossAx val="171768448"/>
        <c:crosses val="autoZero"/>
        <c:auto val="1"/>
        <c:lblAlgn val="ctr"/>
        <c:lblOffset val="100"/>
        <c:noMultiLvlLbl val="0"/>
      </c:catAx>
      <c:valAx>
        <c:axId val="17176844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Trebuchet MS" panose="020B0603020202020204" pitchFamily="34" charset="0"/>
              </a:defRPr>
            </a:pPr>
            <a:endParaRPr lang="en-US"/>
          </a:p>
        </c:txPr>
        <c:crossAx val="171766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4993687570067973E-2"/>
          <c:y val="0.83639561491218328"/>
          <c:w val="0.97294280432234692"/>
          <c:h val="0.16360435579966565"/>
        </c:manualLayout>
      </c:layout>
      <c:overlay val="0"/>
      <c:txPr>
        <a:bodyPr/>
        <a:lstStyle/>
        <a:p>
          <a:pPr>
            <a:defRPr sz="900" b="0">
              <a:latin typeface="Trebuchet MS" panose="020B0603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2">
    <p:pos x="16" y="16"/>
    <p:text>Not only on IPA but also on contributions from other development partners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4">
    <p:pos x="16" y="16"/>
    <p:text>Not only on IPA but also on contributions from other development partners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8">
    <p:pos x="16" y="16"/>
    <p:text>Not only on IPA but also on contributions from other development partners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9">
    <p:pos x="16" y="16"/>
    <p:text>Not only on IPA but also on contributions from other development partners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3">
    <p:pos x="16" y="16"/>
    <p:text>Not only on IPA but also on contributions from other development partners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5">
    <p:pos x="16" y="16"/>
    <p:text>Not only on IPA but also on contributions from other development partners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10">
    <p:pos x="16" y="16"/>
    <p:text>Not only on IPA but also on contributions from other development partners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3-02T10:04:51.215" idx="12">
    <p:pos x="16" y="16"/>
    <p:text>Not only on IPA but also on contributions from other development partners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3236-4675-42CC-A736-1320433F051B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D7305-85D6-4963-91A8-1B319FA9843B}" type="slidenum">
              <a:rPr lang="bs-Latn-BA" smtClean="0"/>
              <a:pPr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90195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48255-C954-4948-8BAB-4E552663E7A0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375DD-7BA0-4BEC-927F-BC3FEEC3DBDC}" type="slidenum">
              <a:rPr lang="bs-Latn-BA" smtClean="0"/>
              <a:pPr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2503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man\Desktop\RCC\RCC powerpoint\logo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0" y="928676"/>
            <a:ext cx="2981325" cy="1781175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5722865-0FDF-45EB-AD37-6595BA688620}" type="datetimeFigureOut">
              <a:rPr lang="bs-Latn-BA" smtClean="0"/>
              <a:t>25.10.2016.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157756D-E418-43D7-B590-38DE012F8DC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8978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72330" y="214297"/>
            <a:ext cx="173698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329185" y="2036820"/>
            <a:ext cx="7428077" cy="12064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600" b="1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10" name="Subtitle 5"/>
          <p:cNvSpPr txBox="1">
            <a:spLocks/>
          </p:cNvSpPr>
          <p:nvPr/>
        </p:nvSpPr>
        <p:spPr>
          <a:xfrm>
            <a:off x="919107" y="2139702"/>
            <a:ext cx="6858000" cy="10749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dirty="0">
                <a:solidFill>
                  <a:srgbClr val="0071BC"/>
                </a:solidFill>
                <a:latin typeface="Trebuchet MS" pitchFamily="34" charset="0"/>
              </a:rPr>
              <a:t>www.rcc.int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dirty="0" smtClean="0">
                <a:solidFill>
                  <a:srgbClr val="0071BC"/>
                </a:solidFill>
                <a:latin typeface="Trebuchet MS" pitchFamily="34" charset="0"/>
              </a:rPr>
              <a:t>Facebook.com/</a:t>
            </a:r>
            <a:r>
              <a:rPr lang="en-US" sz="1500" dirty="0" err="1" smtClean="0">
                <a:solidFill>
                  <a:srgbClr val="0071BC"/>
                </a:solidFill>
                <a:latin typeface="Trebuchet MS" pitchFamily="34" charset="0"/>
              </a:rPr>
              <a:t>RegionalCooperationCouncil</a:t>
            </a:r>
            <a:endParaRPr lang="en-US" sz="1500" dirty="0">
              <a:solidFill>
                <a:srgbClr val="0071BC"/>
              </a:solidFill>
              <a:latin typeface="Trebuchet MS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dirty="0">
                <a:solidFill>
                  <a:srgbClr val="0071BC"/>
                </a:solidFill>
                <a:latin typeface="Trebuchet MS" pitchFamily="34" charset="0"/>
              </a:rPr>
              <a:t>Twitter.com/@</a:t>
            </a:r>
            <a:r>
              <a:rPr lang="en-US" sz="1500" dirty="0" err="1">
                <a:solidFill>
                  <a:srgbClr val="0071BC"/>
                </a:solidFill>
                <a:latin typeface="Trebuchet MS" pitchFamily="34" charset="0"/>
              </a:rPr>
              <a:t>rccint</a:t>
            </a:r>
            <a:endParaRPr lang="en-US" sz="1500" dirty="0">
              <a:solidFill>
                <a:srgbClr val="0071BC"/>
              </a:solidFill>
              <a:latin typeface="Trebuchet MS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dirty="0">
                <a:solidFill>
                  <a:srgbClr val="0071BC"/>
                </a:solidFill>
                <a:latin typeface="Trebuchet MS" pitchFamily="34" charset="0"/>
              </a:rPr>
              <a:t>YouTube.com/</a:t>
            </a:r>
            <a:r>
              <a:rPr lang="en-US" sz="1500" dirty="0" err="1">
                <a:solidFill>
                  <a:srgbClr val="0071BC"/>
                </a:solidFill>
                <a:latin typeface="Trebuchet MS" pitchFamily="34" charset="0"/>
              </a:rPr>
              <a:t>RCCSec</a:t>
            </a:r>
            <a:endParaRPr lang="en-US" sz="1500" dirty="0">
              <a:solidFill>
                <a:srgbClr val="0071BC"/>
              </a:solidFill>
              <a:latin typeface="Trebuchet MS" pitchFamily="34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73752" y="1214429"/>
            <a:ext cx="8102704" cy="12064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An Agenda </a:t>
            </a:r>
            <a:r>
              <a:rPr lang="en-US" sz="4400" b="1" spc="-100" dirty="0" smtClean="0">
                <a:solidFill>
                  <a:srgbClr val="0071BC"/>
                </a:solidFill>
                <a:latin typeface="Trebuchet MS" pitchFamily="34" charset="0"/>
                <a:ea typeface="+mj-ea"/>
                <a:cs typeface="+mj-cs"/>
              </a:rPr>
              <a:t>for </a:t>
            </a:r>
            <a:r>
              <a:rPr kumimoji="0" lang="en-US" sz="44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rPr>
              <a:t>Regional Growth</a:t>
            </a:r>
            <a:endParaRPr kumimoji="0" lang="en-US" sz="4400" b="1" i="0" u="none" strike="noStrike" kern="1200" cap="none" spc="-100" normalizeH="0" noProof="0" dirty="0" smtClean="0">
              <a:ln>
                <a:noFill/>
              </a:ln>
              <a:solidFill>
                <a:srgbClr val="0071BC"/>
              </a:solidFill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5" name="Subtitle 5"/>
          <p:cNvSpPr txBox="1">
            <a:spLocks/>
          </p:cNvSpPr>
          <p:nvPr/>
        </p:nvSpPr>
        <p:spPr>
          <a:xfrm>
            <a:off x="5580112" y="3579862"/>
            <a:ext cx="2630666" cy="8726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Gazmend Turdiu, </a:t>
            </a:r>
            <a:endParaRPr kumimoji="0" lang="bs-Latn-BA" sz="1400" b="1" i="0" u="none" strike="noStrike" kern="1200" cap="none" spc="0" normalizeH="0" baseline="0" noProof="0" dirty="0" smtClean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RCC Deputy Secretary General</a:t>
            </a:r>
            <a:endParaRPr kumimoji="0" lang="bs-Latn-BA" sz="1400" b="0" i="0" u="none" strike="noStrike" kern="1200" cap="none" spc="0" normalizeH="0" baseline="0" noProof="0" dirty="0" smtClean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dirty="0" smtClean="0">
                <a:solidFill>
                  <a:srgbClr val="F2A900"/>
                </a:solidFill>
                <a:latin typeface="Trebuchet MS" pitchFamily="34" charset="0"/>
              </a:rPr>
              <a:t>Pristina, 23 October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2016</a:t>
            </a:r>
            <a:endParaRPr kumimoji="0" lang="bs-Latn-BA" sz="1400" b="0" i="0" u="none" strike="noStrike" kern="1200" cap="none" spc="0" normalizeH="0" baseline="0" noProof="0" dirty="0" smtClean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1"/>
          <p:cNvSpPr txBox="1">
            <a:spLocks/>
          </p:cNvSpPr>
          <p:nvPr/>
        </p:nvSpPr>
        <p:spPr>
          <a:xfrm>
            <a:off x="331470" y="751390"/>
            <a:ext cx="8117206" cy="276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n-GB" i="1" dirty="0" smtClean="0">
                <a:solidFill>
                  <a:srgbClr val="0071BC"/>
                </a:solidFill>
                <a:latin typeface="Trebuchet MS" pitchFamily="34" charset="0"/>
              </a:rPr>
              <a:t>Mission: To promote European </a:t>
            </a:r>
            <a:r>
              <a:rPr lang="en-GB" i="1" dirty="0">
                <a:solidFill>
                  <a:srgbClr val="0071BC"/>
                </a:solidFill>
                <a:latin typeface="Trebuchet MS" pitchFamily="34" charset="0"/>
              </a:rPr>
              <a:t>and Euro-Atlantic integration of South East </a:t>
            </a:r>
            <a:r>
              <a:rPr lang="en-GB" i="1" dirty="0" smtClean="0">
                <a:solidFill>
                  <a:srgbClr val="0071BC"/>
                </a:solidFill>
                <a:latin typeface="Trebuchet MS" pitchFamily="34" charset="0"/>
              </a:rPr>
              <a:t>Europe through regional cooperation</a:t>
            </a:r>
            <a:endParaRPr lang="en-GB" i="1" dirty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 idx="4294967295"/>
          </p:nvPr>
        </p:nvSpPr>
        <p:spPr>
          <a:xfrm>
            <a:off x="331470" y="235064"/>
            <a:ext cx="8117206" cy="430887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rebuchet MS" pitchFamily="34" charset="0"/>
              </a:rPr>
              <a:t>Who is RCC?</a:t>
            </a:r>
            <a:endParaRPr lang="en-GB" sz="2800" b="1" dirty="0">
              <a:latin typeface="Trebuchet MS" pitchFamily="34" charset="0"/>
            </a:endParaRPr>
          </a:p>
        </p:txBody>
      </p:sp>
      <p:sp>
        <p:nvSpPr>
          <p:cNvPr id="7" name="Subtitle 1"/>
          <p:cNvSpPr txBox="1">
            <a:spLocks/>
          </p:cNvSpPr>
          <p:nvPr/>
        </p:nvSpPr>
        <p:spPr>
          <a:xfrm>
            <a:off x="285720" y="1357305"/>
            <a:ext cx="4143404" cy="2071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bs-Latn-BA" dirty="0">
              <a:solidFill>
                <a:srgbClr val="0071BC"/>
              </a:solidFill>
              <a:latin typeface="Trebuchet MS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Launched at SEECP MFA meeting in Sofia, on 27 February </a:t>
            </a:r>
            <a:r>
              <a:rPr lang="en-GB" dirty="0" smtClean="0"/>
              <a:t>2008;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Successor of Stability Pact for South Eastern </a:t>
            </a:r>
            <a:r>
              <a:rPr lang="en-GB" dirty="0" smtClean="0"/>
              <a:t>Europe;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All-inclusive, regionally owned </a:t>
            </a:r>
            <a:r>
              <a:rPr lang="en-GB" dirty="0"/>
              <a:t>and led </a:t>
            </a:r>
            <a:r>
              <a:rPr lang="en-GB" dirty="0" smtClean="0"/>
              <a:t>framework;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Provides operational capacities to and works under political guidance of </a:t>
            </a:r>
            <a:r>
              <a:rPr lang="en-GB" dirty="0" smtClean="0"/>
              <a:t>SEECP;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46 participants (25 board participants contributing to the RCC budget</a:t>
            </a:r>
            <a:r>
              <a:rPr lang="en-GB" dirty="0" smtClean="0"/>
              <a:t>). </a:t>
            </a:r>
            <a:endParaRPr lang="bs-Latn-BA" dirty="0">
              <a:latin typeface="Trebuchet MS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68" y="1707654"/>
            <a:ext cx="3803915" cy="2139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428610"/>
            <a:ext cx="785818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Areas of cooperation (RCC Statute)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79512" y="1707256"/>
            <a:ext cx="8746706" cy="1872606"/>
            <a:chOff x="1109" y="2036"/>
            <a:chExt cx="3588" cy="451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09" y="2036"/>
              <a:ext cx="593" cy="451"/>
            </a:xfrm>
            <a:prstGeom prst="homePlate">
              <a:avLst>
                <a:gd name="adj" fmla="val 17597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CCCC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 anchor="ctr"/>
            <a:lstStyle/>
            <a:p>
              <a:pPr algn="ctr" eaLnBrk="0" hangingPunct="0"/>
              <a:endParaRPr lang="en-GB" i="1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633" y="2036"/>
              <a:ext cx="3064" cy="451"/>
            </a:xfrm>
            <a:custGeom>
              <a:avLst/>
              <a:gdLst>
                <a:gd name="T0" fmla="*/ 0 w 4465"/>
                <a:gd name="T1" fmla="*/ 0 h 721"/>
                <a:gd name="T2" fmla="*/ 1473659551 w 4465"/>
                <a:gd name="T3" fmla="*/ 1769216763 h 721"/>
                <a:gd name="T4" fmla="*/ 0 w 4465"/>
                <a:gd name="T5" fmla="*/ 1769216763 h 721"/>
                <a:gd name="T6" fmla="*/ 1473659551 w 4465"/>
                <a:gd name="T7" fmla="*/ 1769216763 h 721"/>
                <a:gd name="T8" fmla="*/ 1473659551 w 4465"/>
                <a:gd name="T9" fmla="*/ 0 h 721"/>
                <a:gd name="T10" fmla="*/ 0 w 4465"/>
                <a:gd name="T11" fmla="*/ 0 h 7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5"/>
                <a:gd name="T19" fmla="*/ 0 h 721"/>
                <a:gd name="T20" fmla="*/ 4465 w 4465"/>
                <a:gd name="T21" fmla="*/ 721 h 7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5" h="721">
                  <a:moveTo>
                    <a:pt x="0" y="0"/>
                  </a:moveTo>
                  <a:lnTo>
                    <a:pt x="144" y="344"/>
                  </a:lnTo>
                  <a:lnTo>
                    <a:pt x="0" y="720"/>
                  </a:lnTo>
                  <a:lnTo>
                    <a:pt x="4464" y="720"/>
                  </a:lnTo>
                  <a:lnTo>
                    <a:pt x="4464" y="0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2">
                <a:alphaModFix amt="30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6350" cap="rnd">
                  <a:solidFill>
                    <a:srgbClr val="CCCCCC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20" rIns="45720"/>
            <a:lstStyle/>
            <a:p>
              <a:endParaRPr lang="tr-TR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65" y="2036"/>
              <a:ext cx="2932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/>
            <a:lstStyle/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Economic and </a:t>
              </a:r>
              <a:r>
                <a:rPr lang="en-US" i="1" dirty="0">
                  <a:solidFill>
                    <a:srgbClr val="000000"/>
                  </a:solidFill>
                </a:rPr>
                <a:t>S</a:t>
              </a:r>
              <a:r>
                <a:rPr lang="en-US" i="1" dirty="0" smtClean="0">
                  <a:solidFill>
                    <a:srgbClr val="000000"/>
                  </a:solidFill>
                </a:rPr>
                <a:t>ocial Development 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Energy and Infrastructure</a:t>
              </a:r>
              <a:endParaRPr lang="en-GB" sz="1600" dirty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Justice and Home Affairs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Security Cooperation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Building Human Capital</a:t>
              </a:r>
              <a:endParaRPr lang="en-GB" sz="16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694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postsfromthepath.com/wordpress/media/confus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8" b="9144"/>
          <a:stretch/>
        </p:blipFill>
        <p:spPr bwMode="auto">
          <a:xfrm>
            <a:off x="1" y="-2033"/>
            <a:ext cx="3814610" cy="511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image.slidesharecdn.com/yuanwangresponsivedesign-130612034349-phpapp01/95/brave-new-world-of-responsive-design-18-1024.jpg?cb=137100930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1" t="27320" r="66665" b="27491"/>
          <a:stretch/>
        </p:blipFill>
        <p:spPr bwMode="auto">
          <a:xfrm>
            <a:off x="3635897" y="0"/>
            <a:ext cx="5510538" cy="51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716013" y="1131589"/>
            <a:ext cx="1267127" cy="367240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bIns="182880" rtlCol="0" anchor="t" anchorCtr="0"/>
          <a:lstStyle/>
          <a:p>
            <a: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Stability and Rule of Law</a:t>
            </a:r>
            <a:endParaRPr lang="en-US" sz="1400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400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Budgeted:  21.7%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83140" y="1131590"/>
            <a:ext cx="2909340" cy="367240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bIns="182880" rtlCol="0" anchor="t" anchorCtr="0"/>
          <a:lstStyle/>
          <a:p>
            <a: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Job-creating growth and </a:t>
            </a:r>
            <a:b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European integration</a:t>
            </a: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400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Budgeted :  </a:t>
            </a:r>
          </a:p>
          <a:p>
            <a:r>
              <a:rPr lang="en-US" sz="1400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72.3% of </a:t>
            </a:r>
            <a:r>
              <a:rPr lang="en-US" sz="1400" b="1" dirty="0" err="1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programme</a:t>
            </a:r>
            <a:endParaRPr lang="en-US" sz="1400" b="1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8" name="Isosceles Triangle 17"/>
          <p:cNvSpPr/>
          <p:nvPr/>
        </p:nvSpPr>
        <p:spPr>
          <a:xfrm rot="5400000">
            <a:off x="6825350" y="1080688"/>
            <a:ext cx="1296139" cy="2838113"/>
          </a:xfrm>
          <a:prstGeom prst="triangle">
            <a:avLst>
              <a:gd name="adj" fmla="val 0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54367" y="2139702"/>
            <a:ext cx="125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SEE 2020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14612" y="1131589"/>
            <a:ext cx="901402" cy="367240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82880" rIns="36000" bIns="182880" rtlCol="0" anchor="t" anchorCtr="0"/>
          <a:lstStyle/>
          <a:p>
            <a: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Extending </a:t>
            </a:r>
            <a:r>
              <a:rPr lang="en-US" sz="1400" b="1" cap="small" dirty="0" err="1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Particip</a:t>
            </a:r>
            <a:r>
              <a:rPr lang="en-US" sz="1400" b="1" cap="small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cap="small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400" b="1" u="sng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en-US" sz="1400" b="1" u="sng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n-US" sz="14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Budgeted: 5.8%</a:t>
            </a:r>
          </a:p>
        </p:txBody>
      </p:sp>
      <p:sp>
        <p:nvSpPr>
          <p:cNvPr id="22" name="Freeform 21"/>
          <p:cNvSpPr/>
          <p:nvPr/>
        </p:nvSpPr>
        <p:spPr>
          <a:xfrm>
            <a:off x="4761745" y="1837984"/>
            <a:ext cx="1178010" cy="1878227"/>
          </a:xfrm>
          <a:custGeom>
            <a:avLst/>
            <a:gdLst>
              <a:gd name="connsiteX0" fmla="*/ 16475 w 1202724"/>
              <a:gd name="connsiteY0" fmla="*/ 0 h 2323070"/>
              <a:gd name="connsiteX1" fmla="*/ 1202724 w 1202724"/>
              <a:gd name="connsiteY1" fmla="*/ 8237 h 2323070"/>
              <a:gd name="connsiteX2" fmla="*/ 1202724 w 1202724"/>
              <a:gd name="connsiteY2" fmla="*/ 1655805 h 2323070"/>
              <a:gd name="connsiteX3" fmla="*/ 0 w 1202724"/>
              <a:gd name="connsiteY3" fmla="*/ 2323070 h 2323070"/>
              <a:gd name="connsiteX4" fmla="*/ 16475 w 1202724"/>
              <a:gd name="connsiteY4" fmla="*/ 0 h 2323070"/>
              <a:gd name="connsiteX0" fmla="*/ 16475 w 1210961"/>
              <a:gd name="connsiteY0" fmla="*/ 0 h 2323070"/>
              <a:gd name="connsiteX1" fmla="*/ 1202724 w 1210961"/>
              <a:gd name="connsiteY1" fmla="*/ 8237 h 2323070"/>
              <a:gd name="connsiteX2" fmla="*/ 1210961 w 1210961"/>
              <a:gd name="connsiteY2" fmla="*/ 1326291 h 2323070"/>
              <a:gd name="connsiteX3" fmla="*/ 0 w 1210961"/>
              <a:gd name="connsiteY3" fmla="*/ 2323070 h 2323070"/>
              <a:gd name="connsiteX4" fmla="*/ 16475 w 1210961"/>
              <a:gd name="connsiteY4" fmla="*/ 0 h 2323070"/>
              <a:gd name="connsiteX0" fmla="*/ 0 w 1194486"/>
              <a:gd name="connsiteY0" fmla="*/ 0 h 1696994"/>
              <a:gd name="connsiteX1" fmla="*/ 1186249 w 1194486"/>
              <a:gd name="connsiteY1" fmla="*/ 8237 h 1696994"/>
              <a:gd name="connsiteX2" fmla="*/ 1194486 w 1194486"/>
              <a:gd name="connsiteY2" fmla="*/ 1326291 h 1696994"/>
              <a:gd name="connsiteX3" fmla="*/ 1 w 1194486"/>
              <a:gd name="connsiteY3" fmla="*/ 1696994 h 1696994"/>
              <a:gd name="connsiteX4" fmla="*/ 0 w 1194486"/>
              <a:gd name="connsiteY4" fmla="*/ 0 h 1696994"/>
              <a:gd name="connsiteX0" fmla="*/ 0 w 1194486"/>
              <a:gd name="connsiteY0" fmla="*/ 0 h 1869989"/>
              <a:gd name="connsiteX1" fmla="*/ 1186249 w 1194486"/>
              <a:gd name="connsiteY1" fmla="*/ 8237 h 1869989"/>
              <a:gd name="connsiteX2" fmla="*/ 1194486 w 1194486"/>
              <a:gd name="connsiteY2" fmla="*/ 1326291 h 1869989"/>
              <a:gd name="connsiteX3" fmla="*/ 16476 w 1194486"/>
              <a:gd name="connsiteY3" fmla="*/ 1869989 h 1869989"/>
              <a:gd name="connsiteX4" fmla="*/ 0 w 1194486"/>
              <a:gd name="connsiteY4" fmla="*/ 0 h 1869989"/>
              <a:gd name="connsiteX0" fmla="*/ 0 w 1178010"/>
              <a:gd name="connsiteY0" fmla="*/ 0 h 1878227"/>
              <a:gd name="connsiteX1" fmla="*/ 1169773 w 1178010"/>
              <a:gd name="connsiteY1" fmla="*/ 16475 h 1878227"/>
              <a:gd name="connsiteX2" fmla="*/ 1178010 w 1178010"/>
              <a:gd name="connsiteY2" fmla="*/ 1334529 h 1878227"/>
              <a:gd name="connsiteX3" fmla="*/ 0 w 1178010"/>
              <a:gd name="connsiteY3" fmla="*/ 1878227 h 1878227"/>
              <a:gd name="connsiteX4" fmla="*/ 0 w 1178010"/>
              <a:gd name="connsiteY4" fmla="*/ 0 h 18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010" h="1878227">
                <a:moveTo>
                  <a:pt x="0" y="0"/>
                </a:moveTo>
                <a:lnTo>
                  <a:pt x="1169773" y="16475"/>
                </a:lnTo>
                <a:cubicBezTo>
                  <a:pt x="1172519" y="455826"/>
                  <a:pt x="1175264" y="895178"/>
                  <a:pt x="1178010" y="1334529"/>
                </a:cubicBezTo>
                <a:lnTo>
                  <a:pt x="0" y="18782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67598" y="2067693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JHA and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Security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851920" y="1851670"/>
            <a:ext cx="819740" cy="2306595"/>
          </a:xfrm>
          <a:custGeom>
            <a:avLst/>
            <a:gdLst>
              <a:gd name="connsiteX0" fmla="*/ 16475 w 1202724"/>
              <a:gd name="connsiteY0" fmla="*/ 0 h 2323070"/>
              <a:gd name="connsiteX1" fmla="*/ 1202724 w 1202724"/>
              <a:gd name="connsiteY1" fmla="*/ 8237 h 2323070"/>
              <a:gd name="connsiteX2" fmla="*/ 1202724 w 1202724"/>
              <a:gd name="connsiteY2" fmla="*/ 1655805 h 2323070"/>
              <a:gd name="connsiteX3" fmla="*/ 0 w 1202724"/>
              <a:gd name="connsiteY3" fmla="*/ 2323070 h 2323070"/>
              <a:gd name="connsiteX4" fmla="*/ 16475 w 1202724"/>
              <a:gd name="connsiteY4" fmla="*/ 0 h 2323070"/>
              <a:gd name="connsiteX0" fmla="*/ 16475 w 1202724"/>
              <a:gd name="connsiteY0" fmla="*/ 0 h 2397211"/>
              <a:gd name="connsiteX1" fmla="*/ 1202724 w 1202724"/>
              <a:gd name="connsiteY1" fmla="*/ 8237 h 2397211"/>
              <a:gd name="connsiteX2" fmla="*/ 1202724 w 1202724"/>
              <a:gd name="connsiteY2" fmla="*/ 2397211 h 2397211"/>
              <a:gd name="connsiteX3" fmla="*/ 0 w 1202724"/>
              <a:gd name="connsiteY3" fmla="*/ 2323070 h 2397211"/>
              <a:gd name="connsiteX4" fmla="*/ 16475 w 1202724"/>
              <a:gd name="connsiteY4" fmla="*/ 0 h 2397211"/>
              <a:gd name="connsiteX0" fmla="*/ 27688 w 1213937"/>
              <a:gd name="connsiteY0" fmla="*/ 0 h 2899719"/>
              <a:gd name="connsiteX1" fmla="*/ 1213937 w 1213937"/>
              <a:gd name="connsiteY1" fmla="*/ 8237 h 2899719"/>
              <a:gd name="connsiteX2" fmla="*/ 1213937 w 1213937"/>
              <a:gd name="connsiteY2" fmla="*/ 2397211 h 2899719"/>
              <a:gd name="connsiteX3" fmla="*/ 0 w 1213937"/>
              <a:gd name="connsiteY3" fmla="*/ 2899719 h 2899719"/>
              <a:gd name="connsiteX4" fmla="*/ 27688 w 1213937"/>
              <a:gd name="connsiteY4" fmla="*/ 0 h 2899719"/>
              <a:gd name="connsiteX0" fmla="*/ 27688 w 1225150"/>
              <a:gd name="connsiteY0" fmla="*/ 0 h 2899719"/>
              <a:gd name="connsiteX1" fmla="*/ 1213937 w 1225150"/>
              <a:gd name="connsiteY1" fmla="*/ 8237 h 2899719"/>
              <a:gd name="connsiteX2" fmla="*/ 1225150 w 1225150"/>
              <a:gd name="connsiteY2" fmla="*/ 2372498 h 2899719"/>
              <a:gd name="connsiteX3" fmla="*/ 0 w 1225150"/>
              <a:gd name="connsiteY3" fmla="*/ 2899719 h 2899719"/>
              <a:gd name="connsiteX4" fmla="*/ 27688 w 1225150"/>
              <a:gd name="connsiteY4" fmla="*/ 0 h 2899719"/>
              <a:gd name="connsiteX0" fmla="*/ 16474 w 1213936"/>
              <a:gd name="connsiteY0" fmla="*/ 0 h 2883244"/>
              <a:gd name="connsiteX1" fmla="*/ 1202723 w 1213936"/>
              <a:gd name="connsiteY1" fmla="*/ 8237 h 2883244"/>
              <a:gd name="connsiteX2" fmla="*/ 1213936 w 1213936"/>
              <a:gd name="connsiteY2" fmla="*/ 2372498 h 2883244"/>
              <a:gd name="connsiteX3" fmla="*/ 0 w 1213936"/>
              <a:gd name="connsiteY3" fmla="*/ 2883244 h 2883244"/>
              <a:gd name="connsiteX4" fmla="*/ 16474 w 1213936"/>
              <a:gd name="connsiteY4" fmla="*/ 0 h 2883244"/>
              <a:gd name="connsiteX0" fmla="*/ 16474 w 1213936"/>
              <a:gd name="connsiteY0" fmla="*/ 0 h 2883244"/>
              <a:gd name="connsiteX1" fmla="*/ 1202723 w 1213936"/>
              <a:gd name="connsiteY1" fmla="*/ 8237 h 2883244"/>
              <a:gd name="connsiteX2" fmla="*/ 1213936 w 1213936"/>
              <a:gd name="connsiteY2" fmla="*/ 1902941 h 2883244"/>
              <a:gd name="connsiteX3" fmla="*/ 0 w 1213936"/>
              <a:gd name="connsiteY3" fmla="*/ 2883244 h 2883244"/>
              <a:gd name="connsiteX4" fmla="*/ 16474 w 1213936"/>
              <a:gd name="connsiteY4" fmla="*/ 0 h 2883244"/>
              <a:gd name="connsiteX0" fmla="*/ 16474 w 1213936"/>
              <a:gd name="connsiteY0" fmla="*/ 0 h 2281881"/>
              <a:gd name="connsiteX1" fmla="*/ 1202723 w 1213936"/>
              <a:gd name="connsiteY1" fmla="*/ 8237 h 2281881"/>
              <a:gd name="connsiteX2" fmla="*/ 1213936 w 1213936"/>
              <a:gd name="connsiteY2" fmla="*/ 1902941 h 2281881"/>
              <a:gd name="connsiteX3" fmla="*/ 0 w 1213936"/>
              <a:gd name="connsiteY3" fmla="*/ 2281881 h 2281881"/>
              <a:gd name="connsiteX4" fmla="*/ 16474 w 1213936"/>
              <a:gd name="connsiteY4" fmla="*/ 0 h 2281881"/>
              <a:gd name="connsiteX0" fmla="*/ 16474 w 1213936"/>
              <a:gd name="connsiteY0" fmla="*/ 0 h 2306595"/>
              <a:gd name="connsiteX1" fmla="*/ 1202723 w 1213936"/>
              <a:gd name="connsiteY1" fmla="*/ 8237 h 2306595"/>
              <a:gd name="connsiteX2" fmla="*/ 1213936 w 1213936"/>
              <a:gd name="connsiteY2" fmla="*/ 1902941 h 2306595"/>
              <a:gd name="connsiteX3" fmla="*/ 0 w 1213936"/>
              <a:gd name="connsiteY3" fmla="*/ 2306595 h 2306595"/>
              <a:gd name="connsiteX4" fmla="*/ 16474 w 1213936"/>
              <a:gd name="connsiteY4" fmla="*/ 0 h 2306595"/>
              <a:gd name="connsiteX0" fmla="*/ 5104 w 1202566"/>
              <a:gd name="connsiteY0" fmla="*/ 0 h 2306595"/>
              <a:gd name="connsiteX1" fmla="*/ 1191353 w 1202566"/>
              <a:gd name="connsiteY1" fmla="*/ 8237 h 2306595"/>
              <a:gd name="connsiteX2" fmla="*/ 1202566 w 1202566"/>
              <a:gd name="connsiteY2" fmla="*/ 1902941 h 2306595"/>
              <a:gd name="connsiteX3" fmla="*/ 0 w 1202566"/>
              <a:gd name="connsiteY3" fmla="*/ 2306595 h 2306595"/>
              <a:gd name="connsiteX4" fmla="*/ 5104 w 1202566"/>
              <a:gd name="connsiteY4" fmla="*/ 0 h 230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2566" h="2306595">
                <a:moveTo>
                  <a:pt x="5104" y="0"/>
                </a:moveTo>
                <a:lnTo>
                  <a:pt x="1191353" y="8237"/>
                </a:lnTo>
                <a:cubicBezTo>
                  <a:pt x="1195091" y="796324"/>
                  <a:pt x="1198828" y="1114854"/>
                  <a:pt x="1202566" y="1902941"/>
                </a:cubicBezTo>
                <a:lnTo>
                  <a:pt x="0" y="2306595"/>
                </a:lnTo>
                <a:cubicBezTo>
                  <a:pt x="5491" y="1345514"/>
                  <a:pt x="-387" y="961081"/>
                  <a:pt x="5104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TextBox 24"/>
          <p:cNvSpPr txBox="1"/>
          <p:nvPr/>
        </p:nvSpPr>
        <p:spPr>
          <a:xfrm>
            <a:off x="3707904" y="2060143"/>
            <a:ext cx="1065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Cross-Cutting Issues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06393" y="2507627"/>
            <a:ext cx="1308096" cy="680746"/>
          </a:xfrm>
          <a:prstGeom prst="ellipse">
            <a:avLst/>
          </a:prstGeom>
          <a:solidFill>
            <a:schemeClr val="tx1">
              <a:lumMod val="95000"/>
              <a:lumOff val="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human capital</a:t>
            </a:r>
            <a:endParaRPr lang="bs-Latn-BA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Oval 27"/>
          <p:cNvSpPr/>
          <p:nvPr/>
        </p:nvSpPr>
        <p:spPr>
          <a:xfrm>
            <a:off x="1320154" y="2181989"/>
            <a:ext cx="1368152" cy="684368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endParaRPr lang="bs-Latn-B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2108740" y="2571750"/>
            <a:ext cx="1383140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development</a:t>
            </a:r>
            <a:endParaRPr lang="bs-Latn-BA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Oval 29"/>
          <p:cNvSpPr/>
          <p:nvPr/>
        </p:nvSpPr>
        <p:spPr>
          <a:xfrm>
            <a:off x="661335" y="3370767"/>
            <a:ext cx="1095108" cy="576064"/>
          </a:xfrm>
          <a:prstGeom prst="ellipse">
            <a:avLst/>
          </a:prstGeom>
          <a:solidFill>
            <a:schemeClr val="tx1">
              <a:lumMod val="95000"/>
              <a:lumOff val="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development</a:t>
            </a:r>
            <a:endParaRPr lang="bs-Latn-BA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Oval 30"/>
          <p:cNvSpPr/>
          <p:nvPr/>
        </p:nvSpPr>
        <p:spPr>
          <a:xfrm>
            <a:off x="1331640" y="3003798"/>
            <a:ext cx="1095108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cooperation</a:t>
            </a:r>
            <a:endParaRPr lang="bs-Latn-BA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Oval 31"/>
          <p:cNvSpPr/>
          <p:nvPr/>
        </p:nvSpPr>
        <p:spPr>
          <a:xfrm>
            <a:off x="1073983" y="4323209"/>
            <a:ext cx="1428884" cy="576064"/>
          </a:xfrm>
          <a:prstGeom prst="ellipse">
            <a:avLst/>
          </a:prstGeom>
          <a:solidFill>
            <a:schemeClr val="tx1">
              <a:lumMod val="95000"/>
              <a:lumOff val="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endParaRPr lang="bs-Latn-BA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Oval 32"/>
          <p:cNvSpPr/>
          <p:nvPr/>
        </p:nvSpPr>
        <p:spPr>
          <a:xfrm>
            <a:off x="1565011" y="3718348"/>
            <a:ext cx="1095108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</a:t>
            </a:r>
            <a:endParaRPr lang="bs-Latn-BA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Oval 33"/>
          <p:cNvSpPr/>
          <p:nvPr/>
        </p:nvSpPr>
        <p:spPr>
          <a:xfrm>
            <a:off x="2341216" y="1945744"/>
            <a:ext cx="1150664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endParaRPr lang="bs-Latn-BA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Oval 34"/>
          <p:cNvSpPr/>
          <p:nvPr/>
        </p:nvSpPr>
        <p:spPr>
          <a:xfrm>
            <a:off x="812198" y="3939902"/>
            <a:ext cx="1095108" cy="576064"/>
          </a:xfrm>
          <a:prstGeom prst="ellipse">
            <a:avLst/>
          </a:prstGeom>
          <a:solidFill>
            <a:schemeClr val="tx1">
              <a:lumMod val="95000"/>
              <a:lumOff val="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justice</a:t>
            </a:r>
            <a:endParaRPr lang="bs-Latn-BA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Oval 35"/>
          <p:cNvSpPr/>
          <p:nvPr/>
        </p:nvSpPr>
        <p:spPr>
          <a:xfrm>
            <a:off x="1187624" y="1861732"/>
            <a:ext cx="1137638" cy="320257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reconciliation</a:t>
            </a:r>
            <a:endParaRPr lang="bs-Latn-BA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2112565" y="1351247"/>
            <a:ext cx="1095108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endParaRPr lang="bs-Latn-B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Oval 37"/>
          <p:cNvSpPr/>
          <p:nvPr/>
        </p:nvSpPr>
        <p:spPr>
          <a:xfrm>
            <a:off x="2195736" y="3276723"/>
            <a:ext cx="1296144" cy="576064"/>
          </a:xfrm>
          <a:prstGeom prst="ellipse">
            <a:avLst/>
          </a:prstGeom>
          <a:solidFill>
            <a:schemeClr val="tx1">
              <a:lumMod val="75000"/>
              <a:lumOff val="2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</a:t>
            </a:r>
            <a:endParaRPr lang="bs-Latn-BA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Oval 38"/>
          <p:cNvSpPr/>
          <p:nvPr/>
        </p:nvSpPr>
        <p:spPr>
          <a:xfrm>
            <a:off x="1331640" y="1480385"/>
            <a:ext cx="913570" cy="370102"/>
          </a:xfrm>
          <a:prstGeom prst="ellipse">
            <a:avLst/>
          </a:prstGeom>
          <a:solidFill>
            <a:schemeClr val="tx1">
              <a:lumMod val="95000"/>
              <a:lumOff val="5000"/>
              <a:alpha val="36863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endParaRPr lang="bs-Latn-BA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11211" y="195486"/>
            <a:ext cx="328066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2008-13</a:t>
            </a:r>
            <a:endParaRPr lang="bs-Latn-BA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750831" y="195486"/>
            <a:ext cx="328066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2014-16</a:t>
            </a:r>
            <a:endParaRPr lang="bs-Latn-BA" sz="4000" dirty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857250"/>
          </a:xfrm>
        </p:spPr>
        <p:txBody>
          <a:bodyPr>
            <a:noAutofit/>
          </a:bodyPr>
          <a:lstStyle/>
          <a:p>
            <a:r>
              <a:rPr lang="hr-HR" sz="1800" dirty="0" smtClean="0">
                <a:latin typeface="Trebuchet MS" panose="020B0603020202020204" pitchFamily="34" charset="0"/>
              </a:rPr>
              <a:t> </a:t>
            </a:r>
            <a:r>
              <a:rPr lang="en-US" sz="2800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Balkan Barometer</a:t>
            </a:r>
            <a:r>
              <a:rPr lang="en-US" sz="1800" dirty="0" smtClean="0">
                <a:latin typeface="Trebuchet MS" panose="020B0603020202020204" pitchFamily="34" charset="0"/>
              </a:rPr>
              <a:t> </a:t>
            </a:r>
            <a:br>
              <a:rPr lang="en-US" sz="1800" dirty="0" smtClean="0">
                <a:latin typeface="Trebuchet MS" panose="020B0603020202020204" pitchFamily="34" charset="0"/>
              </a:rPr>
            </a:br>
            <a:r>
              <a:rPr lang="en-GB" sz="1800" dirty="0" smtClean="0">
                <a:latin typeface="Trebuchet MS" panose="020B0603020202020204" pitchFamily="34" charset="0"/>
              </a:rPr>
              <a:t>What </a:t>
            </a:r>
            <a:r>
              <a:rPr lang="en-GB" sz="1800" dirty="0">
                <a:latin typeface="Trebuchet MS" panose="020B0603020202020204" pitchFamily="34" charset="0"/>
              </a:rPr>
              <a:t>do you think are the two most important </a:t>
            </a:r>
            <a:r>
              <a:rPr lang="en-GB" sz="1800" dirty="0" smtClean="0">
                <a:latin typeface="Trebuchet MS" panose="020B0603020202020204" pitchFamily="34" charset="0"/>
              </a:rPr>
              <a:t>problems</a:t>
            </a:r>
            <a:r>
              <a:rPr lang="hr-HR" sz="1800" dirty="0" smtClean="0">
                <a:latin typeface="Trebuchet MS" panose="020B0603020202020204" pitchFamily="34" charset="0"/>
              </a:rPr>
              <a:t>?</a:t>
            </a:r>
            <a:endParaRPr lang="bs-Latn-BA" sz="18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038053"/>
              </p:ext>
            </p:extLst>
          </p:nvPr>
        </p:nvGraphicFramePr>
        <p:xfrm>
          <a:off x="755576" y="915566"/>
          <a:ext cx="792088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61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428610"/>
            <a:ext cx="853532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0071BC"/>
                </a:solidFill>
                <a:latin typeface="Trebuchet MS" pitchFamily="34" charset="0"/>
              </a:rPr>
              <a:t>W</a:t>
            </a:r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hat has been achieved?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60010" y="627534"/>
            <a:ext cx="7147531" cy="297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/>
          <a:p>
            <a:pPr marL="101600" indent="-101600" algn="l" eaLnBrk="0" hangingPunct="0">
              <a:spcBef>
                <a:spcPct val="30000"/>
              </a:spcBef>
              <a:buClr>
                <a:schemeClr val="tx2"/>
              </a:buClr>
            </a:pPr>
            <a:endParaRPr lang="en-US" dirty="0" smtClean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2020 Int. Growth Pillar</a:t>
            </a:r>
            <a:r>
              <a:rPr lang="en-US" i="1" dirty="0" smtClean="0">
                <a:solidFill>
                  <a:srgbClr val="000000"/>
                </a:solidFill>
              </a:rPr>
              <a:t>: Trade </a:t>
            </a:r>
            <a:r>
              <a:rPr lang="en-US" i="1" dirty="0">
                <a:solidFill>
                  <a:srgbClr val="000000"/>
                </a:solidFill>
              </a:rPr>
              <a:t>and investment integration </a:t>
            </a:r>
            <a:r>
              <a:rPr lang="en-US" i="1" dirty="0" smtClean="0">
                <a:solidFill>
                  <a:srgbClr val="000000"/>
                </a:solidFill>
              </a:rPr>
              <a:t>in SEE/WB is increasing.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Liberalization </a:t>
            </a:r>
            <a:r>
              <a:rPr lang="en-US" i="1" dirty="0">
                <a:solidFill>
                  <a:srgbClr val="000000"/>
                </a:solidFill>
              </a:rPr>
              <a:t>of trade in goods and agricultural </a:t>
            </a:r>
            <a:r>
              <a:rPr lang="en-US" i="1" dirty="0" smtClean="0">
                <a:solidFill>
                  <a:srgbClr val="000000"/>
                </a:solidFill>
              </a:rPr>
              <a:t>products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Agreement on </a:t>
            </a:r>
            <a:r>
              <a:rPr lang="en-US" i="1" dirty="0">
                <a:solidFill>
                  <a:srgbClr val="000000"/>
                </a:solidFill>
              </a:rPr>
              <a:t>accompanying measures to open markets and remove barriers. </a:t>
            </a:r>
            <a:endParaRPr lang="en-US" i="1" dirty="0" smtClean="0">
              <a:solidFill>
                <a:srgbClr val="000000"/>
              </a:solidFill>
            </a:endParaRP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Negotiations </a:t>
            </a:r>
            <a:r>
              <a:rPr lang="en-US" i="1" dirty="0">
                <a:solidFill>
                  <a:srgbClr val="000000"/>
                </a:solidFill>
              </a:rPr>
              <a:t>on liberalization of trade in business and </a:t>
            </a:r>
            <a:r>
              <a:rPr lang="en-US" i="1" dirty="0" smtClean="0">
                <a:solidFill>
                  <a:srgbClr val="000000"/>
                </a:solidFill>
              </a:rPr>
              <a:t>prof. services started  (2015)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Regional Investment Reform Agenda (RCC/WB/EU) launched</a:t>
            </a: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2020 Smart Growth Pillar</a:t>
            </a:r>
            <a:r>
              <a:rPr lang="en-US" i="1" dirty="0">
                <a:solidFill>
                  <a:srgbClr val="000000"/>
                </a:solidFill>
              </a:rPr>
              <a:t>: </a:t>
            </a:r>
            <a:r>
              <a:rPr lang="en-US" i="1" dirty="0" smtClean="0">
                <a:solidFill>
                  <a:srgbClr val="000000"/>
                </a:solidFill>
              </a:rPr>
              <a:t>Efforts </a:t>
            </a:r>
            <a:r>
              <a:rPr lang="en-US" i="1" dirty="0">
                <a:solidFill>
                  <a:srgbClr val="000000"/>
                </a:solidFill>
              </a:rPr>
              <a:t>to add value through better education, innovation </a:t>
            </a:r>
            <a:endParaRPr lang="en-US" i="1" dirty="0" smtClean="0">
              <a:solidFill>
                <a:srgbClr val="000000"/>
              </a:solidFill>
            </a:endParaRPr>
          </a:p>
          <a:p>
            <a:pPr marL="171450" lvl="1" indent="290513" eaLnBrk="0" hangingPunct="0">
              <a:spcBef>
                <a:spcPct val="30000"/>
              </a:spcBef>
              <a:buClr>
                <a:schemeClr val="accent2"/>
              </a:buClr>
            </a:pPr>
            <a:r>
              <a:rPr lang="en-US" i="1" dirty="0" smtClean="0">
                <a:solidFill>
                  <a:srgbClr val="000000"/>
                </a:solidFill>
              </a:rPr>
              <a:t>and </a:t>
            </a:r>
            <a:r>
              <a:rPr lang="en-US" i="1" dirty="0">
                <a:solidFill>
                  <a:srgbClr val="000000"/>
                </a:solidFill>
              </a:rPr>
              <a:t>increased productivity still fledgling.  </a:t>
            </a:r>
            <a:r>
              <a:rPr lang="en-US" i="1" dirty="0" smtClean="0">
                <a:solidFill>
                  <a:srgbClr val="000000"/>
                </a:solidFill>
              </a:rPr>
              <a:t>Developments </a:t>
            </a:r>
            <a:r>
              <a:rPr lang="en-US" i="1" dirty="0">
                <a:solidFill>
                  <a:srgbClr val="000000"/>
                </a:solidFill>
              </a:rPr>
              <a:t>in this area </a:t>
            </a:r>
            <a:r>
              <a:rPr lang="en-US" i="1" dirty="0" smtClean="0">
                <a:solidFill>
                  <a:srgbClr val="000000"/>
                </a:solidFill>
              </a:rPr>
              <a:t>include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the </a:t>
            </a:r>
            <a:r>
              <a:rPr lang="en-US" i="1" dirty="0">
                <a:solidFill>
                  <a:srgbClr val="000000"/>
                </a:solidFill>
              </a:rPr>
              <a:t>formal establishment of the regional R&amp;D center for innovation (WISE) </a:t>
            </a:r>
            <a:endParaRPr lang="en-US" i="1" dirty="0" smtClean="0">
              <a:solidFill>
                <a:srgbClr val="000000"/>
              </a:solidFill>
            </a:endParaRP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and </a:t>
            </a:r>
            <a:r>
              <a:rPr lang="en-US" i="1" dirty="0">
                <a:solidFill>
                  <a:srgbClr val="000000"/>
                </a:solidFill>
              </a:rPr>
              <a:t>the Education Reform Initiative for South East Europe (ERI </a:t>
            </a:r>
            <a:r>
              <a:rPr lang="en-US" i="1" dirty="0" smtClean="0">
                <a:solidFill>
                  <a:srgbClr val="000000"/>
                </a:solidFill>
              </a:rPr>
              <a:t>SEE)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RCC: Completion of the </a:t>
            </a:r>
            <a:r>
              <a:rPr lang="en-US" i="1" dirty="0">
                <a:solidFill>
                  <a:srgbClr val="000000"/>
                </a:solidFill>
              </a:rPr>
              <a:t>Ljubljana Process II </a:t>
            </a:r>
            <a:r>
              <a:rPr lang="en-US" i="1" dirty="0" smtClean="0">
                <a:solidFill>
                  <a:srgbClr val="000000"/>
                </a:solidFill>
              </a:rPr>
              <a:t>project</a:t>
            </a:r>
          </a:p>
          <a:p>
            <a:pPr marL="628650" lvl="2" eaLnBrk="0" hangingPunct="0">
              <a:spcBef>
                <a:spcPct val="30000"/>
              </a:spcBef>
              <a:buClr>
                <a:schemeClr val="accent2"/>
              </a:buClr>
            </a:pPr>
            <a:r>
              <a:rPr lang="en-US" i="1" dirty="0" smtClean="0">
                <a:solidFill>
                  <a:srgbClr val="000000"/>
                </a:solidFill>
              </a:rPr>
              <a:t>	(rehabilitation of cultural heritage, development of </a:t>
            </a:r>
            <a:r>
              <a:rPr lang="en-US" i="1" dirty="0">
                <a:solidFill>
                  <a:srgbClr val="000000"/>
                </a:solidFill>
              </a:rPr>
              <a:t>management </a:t>
            </a:r>
            <a:r>
              <a:rPr lang="en-US" i="1" dirty="0" smtClean="0">
                <a:solidFill>
                  <a:srgbClr val="000000"/>
                </a:solidFill>
              </a:rPr>
              <a:t>plans)</a:t>
            </a: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i="1" dirty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i="1" dirty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1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428610"/>
            <a:ext cx="853532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has been achieved?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60010" y="627534"/>
            <a:ext cx="7147531" cy="297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/>
          <a:p>
            <a:pPr marL="101600" indent="-101600" algn="l" eaLnBrk="0" hangingPunct="0">
              <a:spcBef>
                <a:spcPct val="30000"/>
              </a:spcBef>
              <a:buClr>
                <a:schemeClr val="tx2"/>
              </a:buClr>
            </a:pPr>
            <a:endParaRPr lang="en-US" dirty="0" smtClean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2020 Sustainable Growth Pillar</a:t>
            </a:r>
            <a:r>
              <a:rPr lang="en-US" i="1" dirty="0" smtClean="0">
                <a:solidFill>
                  <a:srgbClr val="000000"/>
                </a:solidFill>
              </a:rPr>
              <a:t>: Berlin Process (2014), connectivity agenda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Political </a:t>
            </a:r>
            <a:r>
              <a:rPr lang="en-US" i="1" dirty="0">
                <a:solidFill>
                  <a:srgbClr val="000000"/>
                </a:solidFill>
              </a:rPr>
              <a:t>backing for infrastructure development </a:t>
            </a:r>
            <a:r>
              <a:rPr lang="en-US" i="1" dirty="0" smtClean="0">
                <a:solidFill>
                  <a:srgbClr val="000000"/>
                </a:solidFill>
              </a:rPr>
              <a:t>coupled </a:t>
            </a:r>
            <a:r>
              <a:rPr lang="en-US" i="1" dirty="0">
                <a:solidFill>
                  <a:srgbClr val="000000"/>
                </a:solidFill>
              </a:rPr>
              <a:t>with initial </a:t>
            </a:r>
            <a:r>
              <a:rPr lang="en-US" i="1" dirty="0" smtClean="0">
                <a:solidFill>
                  <a:srgbClr val="000000"/>
                </a:solidFill>
              </a:rPr>
              <a:t>resources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Agreement </a:t>
            </a:r>
            <a:r>
              <a:rPr lang="en-US" i="1" dirty="0">
                <a:solidFill>
                  <a:srgbClr val="000000"/>
                </a:solidFill>
              </a:rPr>
              <a:t>on </a:t>
            </a:r>
            <a:r>
              <a:rPr lang="en-US" i="1" dirty="0" smtClean="0">
                <a:solidFill>
                  <a:srgbClr val="000000"/>
                </a:solidFill>
              </a:rPr>
              <a:t>the core </a:t>
            </a:r>
            <a:r>
              <a:rPr lang="en-US" i="1" dirty="0">
                <a:solidFill>
                  <a:srgbClr val="000000"/>
                </a:solidFill>
              </a:rPr>
              <a:t>transport </a:t>
            </a:r>
            <a:r>
              <a:rPr lang="en-US" i="1" dirty="0" smtClean="0">
                <a:solidFill>
                  <a:srgbClr val="000000"/>
                </a:solidFill>
              </a:rPr>
              <a:t>network, connecting WB to </a:t>
            </a:r>
            <a:r>
              <a:rPr lang="en-US" i="1" dirty="0">
                <a:solidFill>
                  <a:srgbClr val="000000"/>
                </a:solidFill>
              </a:rPr>
              <a:t>the existing EU </a:t>
            </a:r>
            <a:endParaRPr lang="en-US" i="1" dirty="0" smtClean="0">
              <a:solidFill>
                <a:srgbClr val="000000"/>
              </a:solidFill>
            </a:endParaRPr>
          </a:p>
          <a:p>
            <a:pPr marL="628650" lvl="2" eaLnBrk="0" hangingPunct="0">
              <a:spcBef>
                <a:spcPct val="30000"/>
              </a:spcBef>
              <a:buClr>
                <a:schemeClr val="accent2"/>
              </a:buClr>
            </a:pPr>
            <a:r>
              <a:rPr lang="en-US" i="1" dirty="0">
                <a:solidFill>
                  <a:srgbClr val="000000"/>
                </a:solidFill>
              </a:rPr>
              <a:t>	</a:t>
            </a:r>
            <a:r>
              <a:rPr lang="en-US" i="1" dirty="0" smtClean="0">
                <a:solidFill>
                  <a:srgbClr val="000000"/>
                </a:solidFill>
              </a:rPr>
              <a:t>transport </a:t>
            </a:r>
            <a:r>
              <a:rPr lang="en-US" i="1" dirty="0">
                <a:solidFill>
                  <a:srgbClr val="000000"/>
                </a:solidFill>
              </a:rPr>
              <a:t>corridors (Mediterranean, Orient-East and Rhine-Danube). </a:t>
            </a:r>
            <a:endParaRPr lang="en-US" i="1" dirty="0" smtClean="0">
              <a:solidFill>
                <a:srgbClr val="000000"/>
              </a:solidFill>
            </a:endParaRP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Priority </a:t>
            </a:r>
            <a:r>
              <a:rPr lang="en-US" i="1" dirty="0">
                <a:solidFill>
                  <a:srgbClr val="000000"/>
                </a:solidFill>
              </a:rPr>
              <a:t>transport </a:t>
            </a:r>
            <a:r>
              <a:rPr lang="en-US" i="1" dirty="0" smtClean="0">
                <a:solidFill>
                  <a:srgbClr val="000000"/>
                </a:solidFill>
              </a:rPr>
              <a:t>and energy projects identified. Integration </a:t>
            </a:r>
            <a:r>
              <a:rPr lang="en-US" i="1" dirty="0">
                <a:solidFill>
                  <a:srgbClr val="000000"/>
                </a:solidFill>
              </a:rPr>
              <a:t>of power </a:t>
            </a:r>
            <a:r>
              <a:rPr lang="en-US" i="1" dirty="0" smtClean="0">
                <a:solidFill>
                  <a:srgbClr val="000000"/>
                </a:solidFill>
              </a:rPr>
              <a:t>systems.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 </a:t>
            </a:r>
            <a:r>
              <a:rPr lang="en-US" i="1" dirty="0">
                <a:solidFill>
                  <a:srgbClr val="000000"/>
                </a:solidFill>
              </a:rPr>
              <a:t>RCC’s </a:t>
            </a:r>
            <a:r>
              <a:rPr lang="en-US" i="1" dirty="0" smtClean="0">
                <a:solidFill>
                  <a:srgbClr val="000000"/>
                </a:solidFill>
              </a:rPr>
              <a:t>study on </a:t>
            </a:r>
            <a:r>
              <a:rPr lang="en-US" i="1" dirty="0">
                <a:solidFill>
                  <a:srgbClr val="000000"/>
                </a:solidFill>
              </a:rPr>
              <a:t>multi-modal </a:t>
            </a:r>
            <a:r>
              <a:rPr lang="en-US" i="1" dirty="0" smtClean="0">
                <a:solidFill>
                  <a:srgbClr val="000000"/>
                </a:solidFill>
              </a:rPr>
              <a:t>transport, strengthening </a:t>
            </a:r>
            <a:r>
              <a:rPr lang="en-US" i="1" dirty="0">
                <a:solidFill>
                  <a:srgbClr val="000000"/>
                </a:solidFill>
              </a:rPr>
              <a:t>links </a:t>
            </a:r>
            <a:r>
              <a:rPr lang="en-US" i="1" dirty="0" smtClean="0">
                <a:solidFill>
                  <a:srgbClr val="000000"/>
                </a:solidFill>
              </a:rPr>
              <a:t>within WB and beyond</a:t>
            </a: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2020 Inclusive Growth Pillar</a:t>
            </a:r>
            <a:r>
              <a:rPr lang="en-US" i="1" dirty="0">
                <a:solidFill>
                  <a:srgbClr val="000000"/>
                </a:solidFill>
              </a:rPr>
              <a:t>: </a:t>
            </a:r>
            <a:r>
              <a:rPr lang="en-US" i="1" dirty="0" smtClean="0">
                <a:solidFill>
                  <a:srgbClr val="000000"/>
                </a:solidFill>
              </a:rPr>
              <a:t>the </a:t>
            </a:r>
            <a:r>
              <a:rPr lang="en-US" i="1" dirty="0">
                <a:solidFill>
                  <a:srgbClr val="000000"/>
                </a:solidFill>
              </a:rPr>
              <a:t>focus on employment and mobility </a:t>
            </a:r>
            <a:r>
              <a:rPr lang="en-US" i="1" dirty="0" smtClean="0">
                <a:solidFill>
                  <a:srgbClr val="000000"/>
                </a:solidFill>
              </a:rPr>
              <a:t>generated</a:t>
            </a:r>
          </a:p>
          <a:p>
            <a:pPr marL="171450" lvl="1" indent="290513" eaLnBrk="0" hangingPunct="0">
              <a:spcBef>
                <a:spcPct val="30000"/>
              </a:spcBef>
              <a:buClr>
                <a:schemeClr val="accent2"/>
              </a:buClr>
            </a:pPr>
            <a:r>
              <a:rPr lang="en-US" i="1" dirty="0" smtClean="0">
                <a:solidFill>
                  <a:srgbClr val="000000"/>
                </a:solidFill>
              </a:rPr>
              <a:t>new initiatives. 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000000"/>
                </a:solidFill>
              </a:rPr>
              <a:t>S</a:t>
            </a:r>
            <a:r>
              <a:rPr lang="en-US" i="1" dirty="0" smtClean="0">
                <a:solidFill>
                  <a:srgbClr val="000000"/>
                </a:solidFill>
              </a:rPr>
              <a:t>tructures to </a:t>
            </a:r>
            <a:r>
              <a:rPr lang="en-US" i="1" dirty="0">
                <a:solidFill>
                  <a:srgbClr val="000000"/>
                </a:solidFill>
              </a:rPr>
              <a:t>advance the agreed regional mobility agenda </a:t>
            </a:r>
            <a:r>
              <a:rPr lang="en-US" i="1" dirty="0" smtClean="0">
                <a:solidFill>
                  <a:srgbClr val="000000"/>
                </a:solidFill>
              </a:rPr>
              <a:t>(Joint </a:t>
            </a:r>
            <a:r>
              <a:rPr lang="en-US" i="1" dirty="0">
                <a:solidFill>
                  <a:srgbClr val="000000"/>
                </a:solidFill>
              </a:rPr>
              <a:t>Working Group </a:t>
            </a:r>
            <a:r>
              <a:rPr lang="en-US" i="1" dirty="0" smtClean="0">
                <a:solidFill>
                  <a:srgbClr val="000000"/>
                </a:solidFill>
              </a:rPr>
              <a:t>on</a:t>
            </a:r>
          </a:p>
          <a:p>
            <a:pPr marL="628650" lvl="2" eaLnBrk="0" hangingPunct="0">
              <a:spcBef>
                <a:spcPct val="30000"/>
              </a:spcBef>
              <a:buClr>
                <a:schemeClr val="accent2"/>
              </a:buClr>
            </a:pPr>
            <a:r>
              <a:rPr lang="en-US" i="1" dirty="0">
                <a:solidFill>
                  <a:srgbClr val="000000"/>
                </a:solidFill>
              </a:rPr>
              <a:t>	</a:t>
            </a:r>
            <a:r>
              <a:rPr lang="en-US" i="1" dirty="0" smtClean="0">
                <a:solidFill>
                  <a:srgbClr val="000000"/>
                </a:solidFill>
              </a:rPr>
              <a:t>Recognition </a:t>
            </a:r>
            <a:r>
              <a:rPr lang="en-US" i="1" dirty="0">
                <a:solidFill>
                  <a:srgbClr val="000000"/>
                </a:solidFill>
              </a:rPr>
              <a:t>of Professional </a:t>
            </a:r>
            <a:r>
              <a:rPr lang="en-US" i="1" dirty="0" smtClean="0">
                <a:solidFill>
                  <a:srgbClr val="000000"/>
                </a:solidFill>
              </a:rPr>
              <a:t>Qualifications RCC/CEFTA/ERI-SEE) already in place</a:t>
            </a:r>
          </a:p>
          <a:p>
            <a:pPr lvl="2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0000"/>
                </a:solidFill>
              </a:rPr>
              <a:t>RCC’s Employment </a:t>
            </a:r>
            <a:r>
              <a:rPr lang="en-US" i="1" dirty="0">
                <a:solidFill>
                  <a:srgbClr val="000000"/>
                </a:solidFill>
              </a:rPr>
              <a:t>and Social Affairs </a:t>
            </a:r>
            <a:r>
              <a:rPr lang="en-US" i="1" dirty="0" smtClean="0">
                <a:solidFill>
                  <a:srgbClr val="000000"/>
                </a:solidFill>
              </a:rPr>
              <a:t>Platform (RCC-ILO)</a:t>
            </a:r>
            <a:endParaRPr lang="en-US" i="1" dirty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i="1" dirty="0" smtClean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i="1" dirty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428610"/>
            <a:ext cx="878684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b="1" dirty="0" smtClean="0">
                <a:solidFill>
                  <a:srgbClr val="0071BC"/>
                </a:solidFill>
                <a:latin typeface="Trebuchet MS" pitchFamily="34" charset="0"/>
              </a:rPr>
              <a:t>Progress towards SEE 2020 Regional Headline Targets</a:t>
            </a:r>
            <a:endParaRPr lang="bs-Latn-BA" sz="2500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60010" y="627534"/>
            <a:ext cx="7147531" cy="297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/>
          <a:p>
            <a:pPr marL="171450" lvl="1" eaLnBrk="0" hangingPunct="0">
              <a:spcBef>
                <a:spcPct val="30000"/>
              </a:spcBef>
              <a:buClr>
                <a:schemeClr val="accent2"/>
              </a:buClr>
            </a:pPr>
            <a:endParaRPr lang="en-US" i="1" dirty="0">
              <a:solidFill>
                <a:srgbClr val="000000"/>
              </a:solidFill>
            </a:endParaRPr>
          </a:p>
          <a:p>
            <a:pPr lvl="1" indent="-285750" eaLnBrk="0" hangingPunct="0">
              <a:spcBef>
                <a:spcPct val="3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67544" y="964664"/>
            <a:ext cx="8280920" cy="38393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2" y="1203598"/>
            <a:ext cx="7920880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71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7" y="428610"/>
            <a:ext cx="841060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Main objectives for the future (RCC-SWP 17-19)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79512" y="1347614"/>
            <a:ext cx="8746706" cy="2545250"/>
            <a:chOff x="1109" y="1967"/>
            <a:chExt cx="3588" cy="613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09" y="2036"/>
              <a:ext cx="593" cy="469"/>
            </a:xfrm>
            <a:prstGeom prst="homePlate">
              <a:avLst>
                <a:gd name="adj" fmla="val 17597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CCCC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 anchor="ctr"/>
            <a:lstStyle/>
            <a:p>
              <a:pPr algn="ctr" eaLnBrk="0" hangingPunct="0"/>
              <a:endParaRPr lang="en-GB" i="1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633" y="2036"/>
              <a:ext cx="3064" cy="469"/>
            </a:xfrm>
            <a:custGeom>
              <a:avLst/>
              <a:gdLst>
                <a:gd name="T0" fmla="*/ 0 w 4465"/>
                <a:gd name="T1" fmla="*/ 0 h 721"/>
                <a:gd name="T2" fmla="*/ 1473659551 w 4465"/>
                <a:gd name="T3" fmla="*/ 1769216763 h 721"/>
                <a:gd name="T4" fmla="*/ 0 w 4465"/>
                <a:gd name="T5" fmla="*/ 1769216763 h 721"/>
                <a:gd name="T6" fmla="*/ 1473659551 w 4465"/>
                <a:gd name="T7" fmla="*/ 1769216763 h 721"/>
                <a:gd name="T8" fmla="*/ 1473659551 w 4465"/>
                <a:gd name="T9" fmla="*/ 0 h 721"/>
                <a:gd name="T10" fmla="*/ 0 w 4465"/>
                <a:gd name="T11" fmla="*/ 0 h 7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5"/>
                <a:gd name="T19" fmla="*/ 0 h 721"/>
                <a:gd name="T20" fmla="*/ 4465 w 4465"/>
                <a:gd name="T21" fmla="*/ 721 h 7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5" h="721">
                  <a:moveTo>
                    <a:pt x="0" y="0"/>
                  </a:moveTo>
                  <a:lnTo>
                    <a:pt x="144" y="344"/>
                  </a:lnTo>
                  <a:lnTo>
                    <a:pt x="0" y="720"/>
                  </a:lnTo>
                  <a:lnTo>
                    <a:pt x="4464" y="720"/>
                  </a:lnTo>
                  <a:lnTo>
                    <a:pt x="4464" y="0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2">
                <a:alphaModFix amt="30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6350" cap="rnd">
                  <a:solidFill>
                    <a:srgbClr val="CCCCCC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20" rIns="45720"/>
            <a:lstStyle/>
            <a:p>
              <a:endParaRPr lang="tr-TR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00" y="1967"/>
              <a:ext cx="2932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/>
            <a:lstStyle/>
            <a:p>
              <a:pPr marL="101600" indent="-101600" algn="l" eaLnBrk="0" hangingPunct="0">
                <a:spcBef>
                  <a:spcPct val="30000"/>
                </a:spcBef>
                <a:buClr>
                  <a:schemeClr val="tx2"/>
                </a:buClr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Reduce and – where possible – remove the obstacles to increased</a:t>
              </a:r>
            </a:p>
            <a:p>
              <a:pPr lvl="1" eaLnBrk="0" hangingPunct="0">
                <a:spcBef>
                  <a:spcPct val="30000"/>
                </a:spcBef>
                <a:buClr>
                  <a:schemeClr val="accent2"/>
                </a:buClr>
              </a:pPr>
              <a:r>
                <a:rPr lang="en-US" i="1" dirty="0" smtClean="0">
                  <a:solidFill>
                    <a:srgbClr val="000000"/>
                  </a:solidFill>
                </a:rPr>
                <a:t>mobility, enhanced connectivity and improved competitiveness in SEE 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Contribute to better governance, improved functioning of the Rule</a:t>
              </a:r>
            </a:p>
            <a:p>
              <a:pPr lvl="1" eaLnBrk="0" hangingPunct="0">
                <a:spcBef>
                  <a:spcPct val="30000"/>
                </a:spcBef>
                <a:buClr>
                  <a:schemeClr val="accent2"/>
                </a:buClr>
              </a:pPr>
              <a:r>
                <a:rPr lang="en-US" i="1" dirty="0" smtClean="0">
                  <a:solidFill>
                    <a:srgbClr val="000000"/>
                  </a:solidFill>
                </a:rPr>
                <a:t>of Law, and enhanced security in SEE</a:t>
              </a:r>
              <a:endParaRPr lang="en-GB" sz="1600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Expand the scale and geographical scope of interventions in SEE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 marL="628650" lvl="2" eaLnBrk="0" hangingPunct="0">
                <a:spcBef>
                  <a:spcPct val="30000"/>
                </a:spcBef>
                <a:buClr>
                  <a:schemeClr val="accent2"/>
                </a:buClr>
              </a:pPr>
              <a:endParaRPr lang="en-GB" sz="16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27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428610"/>
            <a:ext cx="785818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The future focus of RCC’s work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79512" y="987574"/>
            <a:ext cx="8746706" cy="3454564"/>
            <a:chOff x="1109" y="1967"/>
            <a:chExt cx="3588" cy="832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09" y="2036"/>
              <a:ext cx="593" cy="763"/>
            </a:xfrm>
            <a:prstGeom prst="homePlate">
              <a:avLst>
                <a:gd name="adj" fmla="val 17597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CCCC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 anchor="ctr"/>
            <a:lstStyle/>
            <a:p>
              <a:pPr algn="ctr" eaLnBrk="0" hangingPunct="0"/>
              <a:endParaRPr lang="en-GB" i="1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633" y="2036"/>
              <a:ext cx="3064" cy="763"/>
            </a:xfrm>
            <a:custGeom>
              <a:avLst/>
              <a:gdLst>
                <a:gd name="T0" fmla="*/ 0 w 4465"/>
                <a:gd name="T1" fmla="*/ 0 h 721"/>
                <a:gd name="T2" fmla="*/ 1473659551 w 4465"/>
                <a:gd name="T3" fmla="*/ 1769216763 h 721"/>
                <a:gd name="T4" fmla="*/ 0 w 4465"/>
                <a:gd name="T5" fmla="*/ 1769216763 h 721"/>
                <a:gd name="T6" fmla="*/ 1473659551 w 4465"/>
                <a:gd name="T7" fmla="*/ 1769216763 h 721"/>
                <a:gd name="T8" fmla="*/ 1473659551 w 4465"/>
                <a:gd name="T9" fmla="*/ 0 h 721"/>
                <a:gd name="T10" fmla="*/ 0 w 4465"/>
                <a:gd name="T11" fmla="*/ 0 h 7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5"/>
                <a:gd name="T19" fmla="*/ 0 h 721"/>
                <a:gd name="T20" fmla="*/ 4465 w 4465"/>
                <a:gd name="T21" fmla="*/ 721 h 7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5" h="721">
                  <a:moveTo>
                    <a:pt x="0" y="0"/>
                  </a:moveTo>
                  <a:lnTo>
                    <a:pt x="144" y="344"/>
                  </a:lnTo>
                  <a:lnTo>
                    <a:pt x="0" y="720"/>
                  </a:lnTo>
                  <a:lnTo>
                    <a:pt x="4464" y="720"/>
                  </a:lnTo>
                  <a:lnTo>
                    <a:pt x="4464" y="0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2">
                <a:alphaModFix amt="30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6350" cap="rnd">
                  <a:solidFill>
                    <a:srgbClr val="CCCCCC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20" rIns="45720"/>
            <a:lstStyle/>
            <a:p>
              <a:endParaRPr lang="tr-TR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65" y="1967"/>
              <a:ext cx="2932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/>
            <a:lstStyle/>
            <a:p>
              <a:pPr marL="101600" indent="-101600" algn="l" eaLnBrk="0" hangingPunct="0">
                <a:spcBef>
                  <a:spcPct val="30000"/>
                </a:spcBef>
                <a:buClr>
                  <a:schemeClr val="tx2"/>
                </a:buClr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Implementation of the SEE 2020 Strategy (Skills and Mobility, </a:t>
              </a:r>
            </a:p>
            <a:p>
              <a:pPr lvl="1" eaLnBrk="0" hangingPunct="0">
                <a:spcBef>
                  <a:spcPct val="30000"/>
                </a:spcBef>
                <a:buClr>
                  <a:schemeClr val="accent2"/>
                </a:buClr>
              </a:pPr>
              <a:r>
                <a:rPr lang="en-US" i="1" dirty="0" smtClean="0">
                  <a:solidFill>
                    <a:srgbClr val="000000"/>
                  </a:solidFill>
                </a:rPr>
                <a:t>Connectivity, Competitiveness) 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Support to Good Governance, Rule of Law, and Security Cooperation</a:t>
              </a:r>
            </a:p>
            <a:p>
              <a:pPr lvl="2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i="1" dirty="0" smtClean="0">
                  <a:solidFill>
                    <a:srgbClr val="000000"/>
                  </a:solidFill>
                </a:rPr>
                <a:t>PAR</a:t>
              </a:r>
              <a:r>
                <a:rPr lang="en-US" sz="1600" i="1" dirty="0">
                  <a:solidFill>
                    <a:srgbClr val="000000"/>
                  </a:solidFill>
                </a:rPr>
                <a:t>, Justice, Anticorruption, </a:t>
              </a:r>
              <a:r>
                <a:rPr lang="en-US" sz="1600" i="1" dirty="0" smtClean="0">
                  <a:solidFill>
                    <a:srgbClr val="000000"/>
                  </a:solidFill>
                </a:rPr>
                <a:t>Organized </a:t>
              </a:r>
              <a:r>
                <a:rPr lang="en-US" sz="1600" i="1" dirty="0">
                  <a:solidFill>
                    <a:srgbClr val="000000"/>
                  </a:solidFill>
                </a:rPr>
                <a:t>C</a:t>
              </a:r>
              <a:r>
                <a:rPr lang="en-US" sz="1600" i="1" dirty="0" smtClean="0">
                  <a:solidFill>
                    <a:srgbClr val="000000"/>
                  </a:solidFill>
                </a:rPr>
                <a:t>rime, Security Challenges</a:t>
              </a:r>
              <a:endParaRPr lang="en-GB" sz="1600" dirty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Horizontal and supporting activities</a:t>
              </a:r>
            </a:p>
            <a:p>
              <a:pPr lvl="2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i="1" dirty="0" smtClean="0">
                  <a:solidFill>
                    <a:srgbClr val="000000"/>
                  </a:solidFill>
                </a:rPr>
                <a:t>Strengthening between SEE governments and the EU</a:t>
              </a:r>
            </a:p>
            <a:p>
              <a:pPr lvl="2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i="1" dirty="0" smtClean="0">
                  <a:solidFill>
                    <a:srgbClr val="000000"/>
                  </a:solidFill>
                </a:rPr>
                <a:t>Supporting and streamlining the regional cooperation structures</a:t>
              </a:r>
            </a:p>
            <a:p>
              <a:pPr lvl="2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i="1" dirty="0" smtClean="0">
                  <a:solidFill>
                    <a:srgbClr val="000000"/>
                  </a:solidFill>
                </a:rPr>
                <a:t>Broadening links and strengthening partnership with other regional </a:t>
              </a:r>
            </a:p>
            <a:p>
              <a:pPr lvl="2" eaLnBrk="0" hangingPunct="0">
                <a:spcBef>
                  <a:spcPct val="30000"/>
                </a:spcBef>
                <a:buClr>
                  <a:schemeClr val="accent2"/>
                </a:buClr>
              </a:pPr>
              <a:r>
                <a:rPr lang="en-US" sz="1600" i="1" dirty="0" smtClean="0">
                  <a:solidFill>
                    <a:srgbClr val="000000"/>
                  </a:solidFill>
                </a:rPr>
                <a:t>stakeholders (including media and civil society)</a:t>
              </a:r>
              <a:endParaRPr lang="en-GB" sz="16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1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599658"/>
            <a:ext cx="86073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Implementing SEE 2020 through flagship approach</a:t>
            </a:r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sp>
        <p:nvSpPr>
          <p:cNvPr id="10" name="Rounded Rectangle 4"/>
          <p:cNvSpPr/>
          <p:nvPr/>
        </p:nvSpPr>
        <p:spPr>
          <a:xfrm>
            <a:off x="3968321" y="2670356"/>
            <a:ext cx="1207359" cy="950505"/>
          </a:xfrm>
          <a:prstGeom prst="rect">
            <a:avLst/>
          </a:prstGeom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2016: </a:t>
            </a:r>
            <a:br>
              <a:rPr lang="en-US" sz="1300" b="1" kern="12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n-US" sz="1300" kern="12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Start of negotiations</a:t>
            </a:r>
            <a:endParaRPr lang="en-US" sz="1300" kern="12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757502" y="1469482"/>
            <a:ext cx="2493346" cy="3189082"/>
          </a:xfrm>
          <a:custGeom>
            <a:avLst/>
            <a:gdLst>
              <a:gd name="connsiteX0" fmla="*/ 0 w 2493346"/>
              <a:gd name="connsiteY0" fmla="*/ 249335 h 2592287"/>
              <a:gd name="connsiteX1" fmla="*/ 249335 w 2493346"/>
              <a:gd name="connsiteY1" fmla="*/ 0 h 2592287"/>
              <a:gd name="connsiteX2" fmla="*/ 2244011 w 2493346"/>
              <a:gd name="connsiteY2" fmla="*/ 0 h 2592287"/>
              <a:gd name="connsiteX3" fmla="*/ 2493346 w 2493346"/>
              <a:gd name="connsiteY3" fmla="*/ 249335 h 2592287"/>
              <a:gd name="connsiteX4" fmla="*/ 2493346 w 2493346"/>
              <a:gd name="connsiteY4" fmla="*/ 2342952 h 2592287"/>
              <a:gd name="connsiteX5" fmla="*/ 2244011 w 2493346"/>
              <a:gd name="connsiteY5" fmla="*/ 2592287 h 2592287"/>
              <a:gd name="connsiteX6" fmla="*/ 249335 w 2493346"/>
              <a:gd name="connsiteY6" fmla="*/ 2592287 h 2592287"/>
              <a:gd name="connsiteX7" fmla="*/ 0 w 2493346"/>
              <a:gd name="connsiteY7" fmla="*/ 2342952 h 2592287"/>
              <a:gd name="connsiteX8" fmla="*/ 0 w 2493346"/>
              <a:gd name="connsiteY8" fmla="*/ 249335 h 259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3346" h="2592287">
                <a:moveTo>
                  <a:pt x="0" y="249335"/>
                </a:moveTo>
                <a:cubicBezTo>
                  <a:pt x="0" y="111631"/>
                  <a:pt x="111631" y="0"/>
                  <a:pt x="249335" y="0"/>
                </a:cubicBezTo>
                <a:lnTo>
                  <a:pt x="2244011" y="0"/>
                </a:lnTo>
                <a:cubicBezTo>
                  <a:pt x="2381715" y="0"/>
                  <a:pt x="2493346" y="111631"/>
                  <a:pt x="2493346" y="249335"/>
                </a:cubicBezTo>
                <a:lnTo>
                  <a:pt x="2493346" y="2342952"/>
                </a:lnTo>
                <a:cubicBezTo>
                  <a:pt x="2493346" y="2480656"/>
                  <a:pt x="2381715" y="2592287"/>
                  <a:pt x="2244011" y="2592287"/>
                </a:cubicBezTo>
                <a:lnTo>
                  <a:pt x="249335" y="2592287"/>
                </a:lnTo>
                <a:cubicBezTo>
                  <a:pt x="111631" y="2592287"/>
                  <a:pt x="0" y="2480656"/>
                  <a:pt x="0" y="2342952"/>
                </a:cubicBezTo>
                <a:lnTo>
                  <a:pt x="0" y="249335"/>
                </a:lnTo>
                <a:close/>
              </a:path>
            </a:pathLst>
          </a:custGeom>
          <a:solidFill>
            <a:srgbClr val="4F81BD">
              <a:alpha val="58039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172042" rIns="135128" bIns="653586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A.1 Skills &amp; Mobility</a:t>
            </a: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b="1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60306" y="1588383"/>
            <a:ext cx="1023463" cy="844313"/>
          </a:xfrm>
          <a:prstGeom prst="ellipse">
            <a:avLst/>
          </a:pr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3325326" y="1449822"/>
            <a:ext cx="2493346" cy="3210160"/>
          </a:xfrm>
          <a:custGeom>
            <a:avLst/>
            <a:gdLst>
              <a:gd name="connsiteX0" fmla="*/ 0 w 2493346"/>
              <a:gd name="connsiteY0" fmla="*/ 249335 h 2592287"/>
              <a:gd name="connsiteX1" fmla="*/ 249335 w 2493346"/>
              <a:gd name="connsiteY1" fmla="*/ 0 h 2592287"/>
              <a:gd name="connsiteX2" fmla="*/ 2244011 w 2493346"/>
              <a:gd name="connsiteY2" fmla="*/ 0 h 2592287"/>
              <a:gd name="connsiteX3" fmla="*/ 2493346 w 2493346"/>
              <a:gd name="connsiteY3" fmla="*/ 249335 h 2592287"/>
              <a:gd name="connsiteX4" fmla="*/ 2493346 w 2493346"/>
              <a:gd name="connsiteY4" fmla="*/ 2342952 h 2592287"/>
              <a:gd name="connsiteX5" fmla="*/ 2244011 w 2493346"/>
              <a:gd name="connsiteY5" fmla="*/ 2592287 h 2592287"/>
              <a:gd name="connsiteX6" fmla="*/ 249335 w 2493346"/>
              <a:gd name="connsiteY6" fmla="*/ 2592287 h 2592287"/>
              <a:gd name="connsiteX7" fmla="*/ 0 w 2493346"/>
              <a:gd name="connsiteY7" fmla="*/ 2342952 h 2592287"/>
              <a:gd name="connsiteX8" fmla="*/ 0 w 2493346"/>
              <a:gd name="connsiteY8" fmla="*/ 249335 h 259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3346" h="2592287">
                <a:moveTo>
                  <a:pt x="0" y="249335"/>
                </a:moveTo>
                <a:cubicBezTo>
                  <a:pt x="0" y="111631"/>
                  <a:pt x="111631" y="0"/>
                  <a:pt x="249335" y="0"/>
                </a:cubicBezTo>
                <a:lnTo>
                  <a:pt x="2244011" y="0"/>
                </a:lnTo>
                <a:cubicBezTo>
                  <a:pt x="2381715" y="0"/>
                  <a:pt x="2493346" y="111631"/>
                  <a:pt x="2493346" y="249335"/>
                </a:cubicBezTo>
                <a:lnTo>
                  <a:pt x="2493346" y="2342952"/>
                </a:lnTo>
                <a:cubicBezTo>
                  <a:pt x="2493346" y="2480656"/>
                  <a:pt x="2381715" y="2592287"/>
                  <a:pt x="2244011" y="2592287"/>
                </a:cubicBezTo>
                <a:lnTo>
                  <a:pt x="249335" y="2592287"/>
                </a:lnTo>
                <a:cubicBezTo>
                  <a:pt x="111631" y="2592287"/>
                  <a:pt x="0" y="2480656"/>
                  <a:pt x="0" y="2342952"/>
                </a:cubicBezTo>
                <a:lnTo>
                  <a:pt x="0" y="249335"/>
                </a:lnTo>
                <a:close/>
              </a:path>
            </a:pathLst>
          </a:custGeom>
          <a:solidFill>
            <a:srgbClr val="4F81BD">
              <a:alpha val="60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153123"/>
              <a:satOff val="-2196"/>
              <a:lumOff val="12807"/>
              <a:alphaOff val="0"/>
            </a:schemeClr>
          </a:fillRef>
          <a:effectRef idx="2">
            <a:schemeClr val="accent1">
              <a:shade val="80000"/>
              <a:hueOff val="153123"/>
              <a:satOff val="-2196"/>
              <a:lumOff val="128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172042" rIns="135128" bIns="653586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A.2 Competitiveness</a:t>
            </a: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5893473" y="1449822"/>
            <a:ext cx="2493346" cy="3210160"/>
          </a:xfrm>
          <a:custGeom>
            <a:avLst/>
            <a:gdLst>
              <a:gd name="connsiteX0" fmla="*/ 0 w 2493346"/>
              <a:gd name="connsiteY0" fmla="*/ 249335 h 2592287"/>
              <a:gd name="connsiteX1" fmla="*/ 249335 w 2493346"/>
              <a:gd name="connsiteY1" fmla="*/ 0 h 2592287"/>
              <a:gd name="connsiteX2" fmla="*/ 2244011 w 2493346"/>
              <a:gd name="connsiteY2" fmla="*/ 0 h 2592287"/>
              <a:gd name="connsiteX3" fmla="*/ 2493346 w 2493346"/>
              <a:gd name="connsiteY3" fmla="*/ 249335 h 2592287"/>
              <a:gd name="connsiteX4" fmla="*/ 2493346 w 2493346"/>
              <a:gd name="connsiteY4" fmla="*/ 2342952 h 2592287"/>
              <a:gd name="connsiteX5" fmla="*/ 2244011 w 2493346"/>
              <a:gd name="connsiteY5" fmla="*/ 2592287 h 2592287"/>
              <a:gd name="connsiteX6" fmla="*/ 249335 w 2493346"/>
              <a:gd name="connsiteY6" fmla="*/ 2592287 h 2592287"/>
              <a:gd name="connsiteX7" fmla="*/ 0 w 2493346"/>
              <a:gd name="connsiteY7" fmla="*/ 2342952 h 2592287"/>
              <a:gd name="connsiteX8" fmla="*/ 0 w 2493346"/>
              <a:gd name="connsiteY8" fmla="*/ 249335 h 259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3346" h="2592287">
                <a:moveTo>
                  <a:pt x="0" y="249335"/>
                </a:moveTo>
                <a:cubicBezTo>
                  <a:pt x="0" y="111631"/>
                  <a:pt x="111631" y="0"/>
                  <a:pt x="249335" y="0"/>
                </a:cubicBezTo>
                <a:lnTo>
                  <a:pt x="2244011" y="0"/>
                </a:lnTo>
                <a:cubicBezTo>
                  <a:pt x="2381715" y="0"/>
                  <a:pt x="2493346" y="111631"/>
                  <a:pt x="2493346" y="249335"/>
                </a:cubicBezTo>
                <a:lnTo>
                  <a:pt x="2493346" y="2342952"/>
                </a:lnTo>
                <a:cubicBezTo>
                  <a:pt x="2493346" y="2480656"/>
                  <a:pt x="2381715" y="2592287"/>
                  <a:pt x="2244011" y="2592287"/>
                </a:cubicBezTo>
                <a:lnTo>
                  <a:pt x="249335" y="2592287"/>
                </a:lnTo>
                <a:cubicBezTo>
                  <a:pt x="111631" y="2592287"/>
                  <a:pt x="0" y="2480656"/>
                  <a:pt x="0" y="2342952"/>
                </a:cubicBezTo>
                <a:lnTo>
                  <a:pt x="0" y="249335"/>
                </a:lnTo>
                <a:close/>
              </a:path>
            </a:pathLst>
          </a:custGeom>
          <a:solidFill>
            <a:srgbClr val="4F81BD">
              <a:alpha val="60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306246"/>
              <a:satOff val="-4392"/>
              <a:lumOff val="25615"/>
              <a:alphaOff val="0"/>
            </a:schemeClr>
          </a:fillRef>
          <a:effectRef idx="2">
            <a:schemeClr val="accent1">
              <a:shade val="80000"/>
              <a:hueOff val="306246"/>
              <a:satOff val="-4392"/>
              <a:lumOff val="25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1172042" rIns="135128" bIns="653586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A.3 Connectivity</a:t>
            </a: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605600" y="1583421"/>
            <a:ext cx="1071157" cy="844313"/>
          </a:xfrm>
          <a:prstGeom prst="ellipse">
            <a:avLst/>
          </a:prstGeom>
          <a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6000" r="-36000"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28198"/>
              <a:satOff val="-1322"/>
              <a:lumOff val="565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Oval 16"/>
          <p:cNvSpPr/>
          <p:nvPr/>
        </p:nvSpPr>
        <p:spPr>
          <a:xfrm>
            <a:off x="4067944" y="1563638"/>
            <a:ext cx="1025547" cy="844314"/>
          </a:xfrm>
          <a:prstGeom prst="ellipse">
            <a:avLst/>
          </a:prstGeom>
          <a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56396"/>
              <a:satOff val="-2645"/>
              <a:lumOff val="1129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Left-Right Arrow 17"/>
          <p:cNvSpPr/>
          <p:nvPr/>
        </p:nvSpPr>
        <p:spPr>
          <a:xfrm>
            <a:off x="894393" y="2845701"/>
            <a:ext cx="7355212" cy="215879"/>
          </a:xfrm>
          <a:prstGeom prst="leftRightArrow">
            <a:avLst>
              <a:gd name="adj1" fmla="val 100000"/>
              <a:gd name="adj2" fmla="val 133832"/>
            </a:avLst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/>
          <p:cNvSpPr txBox="1"/>
          <p:nvPr/>
        </p:nvSpPr>
        <p:spPr>
          <a:xfrm>
            <a:off x="3635896" y="2799971"/>
            <a:ext cx="1728192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</a:t>
            </a:r>
            <a:r>
              <a:rPr lang="en-US" sz="1100" b="1" dirty="0" smtClean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ntegrated growth</a:t>
            </a:r>
            <a:endParaRPr lang="en-US" sz="1100" b="1" dirty="0">
              <a:solidFill>
                <a:schemeClr val="accent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0" name="Left-Right Arrow 19"/>
          <p:cNvSpPr/>
          <p:nvPr/>
        </p:nvSpPr>
        <p:spPr>
          <a:xfrm>
            <a:off x="889196" y="3147958"/>
            <a:ext cx="4929476" cy="215879"/>
          </a:xfrm>
          <a:prstGeom prst="leftRightArrow">
            <a:avLst>
              <a:gd name="adj1" fmla="val 100000"/>
              <a:gd name="adj2" fmla="val 142656"/>
            </a:avLst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TextBox 20"/>
          <p:cNvSpPr txBox="1"/>
          <p:nvPr/>
        </p:nvSpPr>
        <p:spPr>
          <a:xfrm>
            <a:off x="2411760" y="3102228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</a:t>
            </a:r>
            <a:r>
              <a:rPr lang="en-US" sz="1100" b="1" dirty="0" smtClean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mart growth</a:t>
            </a:r>
            <a:endParaRPr lang="en-US" sz="1100" b="1" dirty="0">
              <a:solidFill>
                <a:schemeClr val="accent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3409476" y="3498412"/>
            <a:ext cx="4834932" cy="216019"/>
          </a:xfrm>
          <a:prstGeom prst="leftRightArrow">
            <a:avLst>
              <a:gd name="adj1" fmla="val 100000"/>
              <a:gd name="adj2" fmla="val 113935"/>
            </a:avLst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TextBox 22"/>
          <p:cNvSpPr txBox="1"/>
          <p:nvPr/>
        </p:nvSpPr>
        <p:spPr>
          <a:xfrm>
            <a:off x="4660841" y="3446879"/>
            <a:ext cx="2575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</a:t>
            </a:r>
            <a:r>
              <a:rPr lang="en-US" sz="1200" b="1" dirty="0" smtClean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ustainable growth</a:t>
            </a:r>
            <a:endParaRPr lang="en-US" sz="1200" b="1" dirty="0">
              <a:solidFill>
                <a:schemeClr val="accent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899592" y="3804306"/>
            <a:ext cx="4824536" cy="207604"/>
          </a:xfrm>
          <a:prstGeom prst="leftRightArrow">
            <a:avLst>
              <a:gd name="adj1" fmla="val 100000"/>
              <a:gd name="adj2" fmla="val 161701"/>
            </a:avLst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TextBox 24"/>
          <p:cNvSpPr txBox="1"/>
          <p:nvPr/>
        </p:nvSpPr>
        <p:spPr>
          <a:xfrm>
            <a:off x="2489838" y="3777303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</a:t>
            </a:r>
            <a:r>
              <a:rPr lang="en-US" sz="1100" b="1" dirty="0" smtClean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nclusive growth</a:t>
            </a:r>
            <a:endParaRPr lang="en-US" sz="1100" b="1" dirty="0">
              <a:solidFill>
                <a:schemeClr val="accent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6" name="Left-Right Arrow 25"/>
          <p:cNvSpPr/>
          <p:nvPr/>
        </p:nvSpPr>
        <p:spPr>
          <a:xfrm>
            <a:off x="899592" y="4155926"/>
            <a:ext cx="7355212" cy="216024"/>
          </a:xfrm>
          <a:prstGeom prst="leftRightArrow">
            <a:avLst>
              <a:gd name="adj1" fmla="val 100000"/>
              <a:gd name="adj2" fmla="val 149943"/>
            </a:avLst>
          </a:prstGeom>
          <a:solidFill>
            <a:schemeClr val="bg1">
              <a:lumMod val="9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TextBox 26"/>
          <p:cNvSpPr txBox="1"/>
          <p:nvPr/>
        </p:nvSpPr>
        <p:spPr>
          <a:xfrm>
            <a:off x="3491880" y="4110340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g</a:t>
            </a:r>
            <a:r>
              <a:rPr lang="en-US" sz="1100" b="1" dirty="0" smtClean="0">
                <a:solidFill>
                  <a:schemeClr val="accent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overnance for growth</a:t>
            </a:r>
            <a:endParaRPr lang="en-US" sz="1100" b="1" dirty="0">
              <a:solidFill>
                <a:schemeClr val="accent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63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143001"/>
            <a:ext cx="1662367" cy="367240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bIns="182880" rtlCol="0" anchor="t" anchorCtr="0"/>
          <a:lstStyle/>
          <a:p>
            <a: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Stability and Rule of Law</a:t>
            </a:r>
            <a:endParaRPr lang="en-US" sz="1400" cap="small" dirty="0" smtClean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sz="1400" b="1" u="sng" dirty="0" smtClean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Regional judicial cooperation established (training, mediation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)</a:t>
            </a:r>
          </a:p>
          <a:p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Corruption proofing and risk assessment implementation</a:t>
            </a:r>
          </a:p>
          <a:p>
            <a:endParaRPr lang="en-US" sz="1200" dirty="0" smtClean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FTF </a:t>
            </a:r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and CVE 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platform</a:t>
            </a:r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3128" y="1131590"/>
            <a:ext cx="3597264" cy="367240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bIns="182880" rtlCol="0" anchor="t" anchorCtr="0"/>
          <a:lstStyle/>
          <a:p>
            <a: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Job-creating growth and </a:t>
            </a:r>
            <a:b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European integration</a:t>
            </a:r>
          </a:p>
          <a:p>
            <a:endParaRPr lang="en-US" sz="1400" b="1" u="sng" dirty="0" smtClean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Intra-regional mobility – sectors and professions 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agreed</a:t>
            </a:r>
          </a:p>
          <a:p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b="1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Connectivity – communication </a:t>
            </a:r>
            <a:r>
              <a:rPr lang="en-US" sz="1200" b="1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costs within </a:t>
            </a:r>
            <a:r>
              <a:rPr lang="en-US" sz="1200" b="1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region reduced</a:t>
            </a:r>
          </a:p>
          <a:p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Economic corridors linking trade, transport and 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industry identified</a:t>
            </a:r>
          </a:p>
          <a:p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Regional investment agenda 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agreed</a:t>
            </a:r>
          </a:p>
          <a:p>
            <a:endParaRPr lang="en-US" sz="1200" dirty="0" smtClean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Open </a:t>
            </a:r>
            <a:r>
              <a:rPr lang="en-US" sz="1200" dirty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Access – access to publicly-funded research by </a:t>
            </a:r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2020</a:t>
            </a:r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9632" y="1131590"/>
            <a:ext cx="1224134" cy="367240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82880" rIns="90000" bIns="182880" rtlCol="0" anchor="t" anchorCtr="0"/>
          <a:lstStyle/>
          <a:p>
            <a: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Extending </a:t>
            </a:r>
            <a:r>
              <a:rPr lang="en-US" sz="1400" b="1" cap="small" dirty="0" err="1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Particip</a:t>
            </a:r>
            <a:r>
              <a:rPr lang="en-US" sz="1400" b="1" cap="small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.</a:t>
            </a:r>
          </a:p>
          <a:p>
            <a:endParaRPr lang="en-US" sz="1400" b="1" u="sng" cap="small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Strengthened parliamentary dimension related to EU acquis and SEE 2020</a:t>
            </a:r>
          </a:p>
          <a:p>
            <a:endParaRPr lang="en-US" sz="1200" dirty="0">
              <a:solidFill>
                <a:schemeClr val="tx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Increased involvement and consultations with civil society in regional actions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59582"/>
            <a:ext cx="9144000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48" y="2427734"/>
            <a:ext cx="4474880" cy="237626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90150" y="2979205"/>
            <a:ext cx="4853850" cy="182479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1560" y="987574"/>
            <a:ext cx="3891568" cy="3970318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Problem:</a:t>
            </a:r>
          </a:p>
          <a:p>
            <a:r>
              <a:rPr lang="en-US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Up to 8x higher roaming costs than in the EU; 55% of businesses complain about roaming charges</a:t>
            </a:r>
          </a:p>
          <a:p>
            <a:endParaRPr lang="en-US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Intervention:</a:t>
            </a:r>
          </a:p>
          <a:p>
            <a:r>
              <a:rPr lang="en-US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Regional roaming agreement</a:t>
            </a:r>
          </a:p>
          <a:p>
            <a:endParaRPr lang="en-US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Result:</a:t>
            </a:r>
          </a:p>
          <a:p>
            <a:r>
              <a:rPr lang="en-US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Up to 30% lower costs for consumers</a:t>
            </a:r>
            <a:endParaRPr lang="en-US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endParaRPr lang="en-US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r>
              <a:rPr lang="en-U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Next steps:</a:t>
            </a:r>
          </a:p>
          <a:p>
            <a:r>
              <a:rPr lang="en-US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Ensure implementation beyond 2017, expand geographic scope</a:t>
            </a:r>
            <a:endParaRPr lang="en-US" dirty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Example: reducing roaming costs in the WB</a:t>
            </a:r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3577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7" y="428610"/>
            <a:ext cx="841060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Risks and constrains</a:t>
            </a:r>
            <a:endParaRPr lang="bs-Latn-BA" sz="2800" b="1" dirty="0" smtClean="0">
              <a:solidFill>
                <a:srgbClr val="0071BC"/>
              </a:solidFill>
              <a:latin typeface="Trebuchet MS" pitchFamily="34" charset="0"/>
            </a:endParaRPr>
          </a:p>
          <a:p>
            <a:endParaRPr lang="en-US" dirty="0" smtClean="0">
              <a:latin typeface="Trebuchet MS" panose="020B0603020202020204" pitchFamily="34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79512" y="1347614"/>
            <a:ext cx="8746706" cy="2545250"/>
            <a:chOff x="1109" y="1967"/>
            <a:chExt cx="3588" cy="613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09" y="2036"/>
              <a:ext cx="593" cy="469"/>
            </a:xfrm>
            <a:prstGeom prst="homePlate">
              <a:avLst>
                <a:gd name="adj" fmla="val 17597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CCCC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 anchor="ctr"/>
            <a:lstStyle/>
            <a:p>
              <a:pPr algn="ctr" eaLnBrk="0" hangingPunct="0"/>
              <a:endParaRPr lang="en-GB" i="1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633" y="2036"/>
              <a:ext cx="3064" cy="469"/>
            </a:xfrm>
            <a:custGeom>
              <a:avLst/>
              <a:gdLst>
                <a:gd name="T0" fmla="*/ 0 w 4465"/>
                <a:gd name="T1" fmla="*/ 0 h 721"/>
                <a:gd name="T2" fmla="*/ 1473659551 w 4465"/>
                <a:gd name="T3" fmla="*/ 1769216763 h 721"/>
                <a:gd name="T4" fmla="*/ 0 w 4465"/>
                <a:gd name="T5" fmla="*/ 1769216763 h 721"/>
                <a:gd name="T6" fmla="*/ 1473659551 w 4465"/>
                <a:gd name="T7" fmla="*/ 1769216763 h 721"/>
                <a:gd name="T8" fmla="*/ 1473659551 w 4465"/>
                <a:gd name="T9" fmla="*/ 0 h 721"/>
                <a:gd name="T10" fmla="*/ 0 w 4465"/>
                <a:gd name="T11" fmla="*/ 0 h 7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5"/>
                <a:gd name="T19" fmla="*/ 0 h 721"/>
                <a:gd name="T20" fmla="*/ 4465 w 4465"/>
                <a:gd name="T21" fmla="*/ 721 h 7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5" h="721">
                  <a:moveTo>
                    <a:pt x="0" y="0"/>
                  </a:moveTo>
                  <a:lnTo>
                    <a:pt x="144" y="344"/>
                  </a:lnTo>
                  <a:lnTo>
                    <a:pt x="0" y="720"/>
                  </a:lnTo>
                  <a:lnTo>
                    <a:pt x="4464" y="720"/>
                  </a:lnTo>
                  <a:lnTo>
                    <a:pt x="4464" y="0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2">
                <a:alphaModFix amt="30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6350" cap="rnd">
                  <a:solidFill>
                    <a:srgbClr val="CCCCCC"/>
                  </a:solidFill>
                  <a:round/>
                  <a:headEnd/>
                  <a:tailEnd/>
                </a14:hiddenLine>
              </a:ext>
            </a:extLst>
          </p:spPr>
          <p:txBody>
            <a:bodyPr lIns="45720" rIns="45720"/>
            <a:lstStyle/>
            <a:p>
              <a:endParaRPr lang="tr-TR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00" y="1967"/>
              <a:ext cx="2932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/>
            <a:lstStyle/>
            <a:p>
              <a:pPr marL="101600" indent="-101600" algn="l" eaLnBrk="0" hangingPunct="0">
                <a:spcBef>
                  <a:spcPct val="30000"/>
                </a:spcBef>
                <a:buClr>
                  <a:schemeClr val="tx2"/>
                </a:buClr>
              </a:pPr>
              <a:endParaRPr lang="en-US" sz="1600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endParaRPr lang="en-US" sz="1600" i="1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rgbClr val="000000"/>
                  </a:solidFill>
                </a:rPr>
                <a:t>Political commitment and support  </a:t>
              </a: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000000"/>
                  </a:solidFill>
                </a:rPr>
                <a:t>Capacity of governments to implement and coordinate </a:t>
              </a:r>
              <a:r>
                <a:rPr lang="en-US" i="1" dirty="0" smtClean="0">
                  <a:solidFill>
                    <a:srgbClr val="000000"/>
                  </a:solidFill>
                </a:rPr>
                <a:t>nationally</a:t>
              </a:r>
              <a:endParaRPr lang="en-GB" sz="1600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000000"/>
                  </a:solidFill>
                </a:rPr>
                <a:t>Reduced availability of funding and shift in allocation priorities</a:t>
              </a:r>
              <a:endParaRPr lang="en-US" i="1" dirty="0" smtClean="0">
                <a:solidFill>
                  <a:srgbClr val="000000"/>
                </a:solidFill>
              </a:endParaRPr>
            </a:p>
            <a:p>
              <a:pPr lvl="1" indent="-285750" eaLnBrk="0" hangingPunct="0">
                <a:spcBef>
                  <a:spcPct val="3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endParaRPr lang="en-US" i="1" dirty="0" smtClean="0">
                <a:solidFill>
                  <a:srgbClr val="000000"/>
                </a:solidFill>
              </a:endParaRPr>
            </a:p>
            <a:p>
              <a:pPr marL="628650" lvl="2" eaLnBrk="0" hangingPunct="0">
                <a:spcBef>
                  <a:spcPct val="30000"/>
                </a:spcBef>
                <a:buClr>
                  <a:schemeClr val="accent2"/>
                </a:buClr>
              </a:pPr>
              <a:endParaRPr lang="en-GB" sz="16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06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5984" y="271462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rebuchet MS" pitchFamily="34" charset="0"/>
              </a:rPr>
              <a:t>Thank you!</a:t>
            </a:r>
          </a:p>
        </p:txBody>
      </p:sp>
      <p:sp>
        <p:nvSpPr>
          <p:cNvPr id="6" name="Rectangle 5"/>
          <p:cNvSpPr/>
          <p:nvPr/>
        </p:nvSpPr>
        <p:spPr>
          <a:xfrm>
            <a:off x="1643042" y="4286263"/>
            <a:ext cx="214314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Regional Cooperation Secretariat</a:t>
            </a:r>
          </a:p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Trg Bosne i Hercegovine 1/V</a:t>
            </a:r>
          </a:p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71000 Sarajevo, Bosnia and Herzegovina</a:t>
            </a:r>
            <a:endParaRPr lang="bs-Latn-BA" sz="9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0496" y="4286263"/>
            <a:ext cx="13573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900" dirty="0" smtClean="0">
                <a:solidFill>
                  <a:schemeClr val="bg1"/>
                </a:solidFill>
              </a:rPr>
              <a:t> Tel</a:t>
            </a:r>
            <a:r>
              <a:rPr lang="bs-Latn-BA" sz="1100" dirty="0" smtClean="0">
                <a:solidFill>
                  <a:schemeClr val="bg1"/>
                </a:solidFill>
              </a:rPr>
              <a:t>:    </a:t>
            </a:r>
            <a:r>
              <a:rPr lang="bs-Latn-BA" sz="900" dirty="0" smtClean="0">
                <a:solidFill>
                  <a:schemeClr val="bg1"/>
                </a:solidFill>
              </a:rPr>
              <a:t>+387 33 561 700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 Fax:     +387 33 561 701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 Mob:   +387 61 190 601</a:t>
            </a:r>
            <a:endParaRPr lang="bs-Latn-BA" sz="9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72132" y="4287251"/>
            <a:ext cx="2096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900" dirty="0" smtClean="0">
                <a:solidFill>
                  <a:schemeClr val="bg1"/>
                </a:solidFill>
              </a:rPr>
              <a:t>www:</a:t>
            </a:r>
            <a:r>
              <a:rPr lang="en-US" sz="900" dirty="0" smtClean="0">
                <a:solidFill>
                  <a:schemeClr val="bg1"/>
                </a:solidFill>
              </a:rPr>
              <a:t> </a:t>
            </a:r>
            <a:r>
              <a:rPr lang="bs-Latn-BA" sz="900" dirty="0" smtClean="0">
                <a:solidFill>
                  <a:schemeClr val="bg1"/>
                </a:solidFill>
              </a:rPr>
              <a:t>rcc.int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Twitter:</a:t>
            </a:r>
            <a:r>
              <a:rPr lang="en-US" sz="900" dirty="0" smtClean="0">
                <a:solidFill>
                  <a:schemeClr val="bg1"/>
                </a:solidFill>
              </a:rPr>
              <a:t> </a:t>
            </a:r>
            <a:r>
              <a:rPr lang="bs-Latn-BA" sz="900" dirty="0" smtClean="0">
                <a:solidFill>
                  <a:schemeClr val="bg1"/>
                </a:solidFill>
              </a:rPr>
              <a:t>@</a:t>
            </a:r>
            <a:r>
              <a:rPr lang="bs-Latn-BA" sz="900" dirty="0" smtClean="0">
                <a:solidFill>
                  <a:schemeClr val="bg1"/>
                </a:solidFill>
              </a:rPr>
              <a:t>rcc</a:t>
            </a:r>
            <a:r>
              <a:rPr lang="en-US" sz="900" dirty="0" err="1" smtClean="0">
                <a:solidFill>
                  <a:schemeClr val="bg1"/>
                </a:solidFill>
              </a:rPr>
              <a:t>i</a:t>
            </a:r>
            <a:r>
              <a:rPr lang="bs-Latn-BA" sz="900" dirty="0" smtClean="0">
                <a:solidFill>
                  <a:schemeClr val="bg1"/>
                </a:solidFill>
              </a:rPr>
              <a:t>nt</a:t>
            </a:r>
            <a:endParaRPr lang="bs-Latn-BA" sz="900" dirty="0" smtClean="0">
              <a:solidFill>
                <a:schemeClr val="bg1"/>
              </a:solidFill>
            </a:endParaRPr>
          </a:p>
          <a:p>
            <a:r>
              <a:rPr lang="bs-Latn-BA" sz="900" dirty="0" smtClean="0">
                <a:solidFill>
                  <a:schemeClr val="bg1"/>
                </a:solidFill>
              </a:rPr>
              <a:t>Facebook:</a:t>
            </a:r>
            <a:r>
              <a:rPr lang="en-US" sz="900" dirty="0" smtClean="0">
                <a:solidFill>
                  <a:schemeClr val="bg1"/>
                </a:solidFill>
              </a:rPr>
              <a:t> </a:t>
            </a:r>
            <a:r>
              <a:rPr lang="bs-Latn-BA" sz="900" dirty="0" smtClean="0">
                <a:solidFill>
                  <a:schemeClr val="bg1"/>
                </a:solidFill>
              </a:rPr>
              <a:t>RegionalCooperationCouncil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YouTube:</a:t>
            </a:r>
            <a:r>
              <a:rPr lang="en-US" sz="900" dirty="0" smtClean="0">
                <a:solidFill>
                  <a:schemeClr val="bg1"/>
                </a:solidFill>
              </a:rPr>
              <a:t> </a:t>
            </a:r>
            <a:r>
              <a:rPr lang="bs-Latn-BA" sz="900" dirty="0" smtClean="0">
                <a:solidFill>
                  <a:schemeClr val="bg1"/>
                </a:solidFill>
              </a:rPr>
              <a:t>RCCSec</a:t>
            </a:r>
            <a:endParaRPr lang="bs-Latn-BA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CC powerpoint guideline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RCC powerpoint guidelines1</Template>
  <TotalTime>3451</TotalTime>
  <Words>700</Words>
  <Application>Microsoft Office PowerPoint</Application>
  <PresentationFormat>On-screen Show (16:9)</PresentationFormat>
  <Paragraphs>237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RCC powerpoint guidelines1</vt:lpstr>
      <vt:lpstr>PowerPoint Presentation</vt:lpstr>
      <vt:lpstr>Who is RCC?</vt:lpstr>
      <vt:lpstr>PowerPoint Presentation</vt:lpstr>
      <vt:lpstr>PowerPoint Presentation</vt:lpstr>
      <vt:lpstr> Balkan Barometer  What do you think are the two most important problems?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reducing roaming costs in the WB   </vt:lpstr>
      <vt:lpstr>PowerPoint Presentation</vt:lpstr>
      <vt:lpstr>PowerPoint Presentation</vt:lpstr>
    </vt:vector>
  </TitlesOfParts>
  <Company>Communis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iman</dc:creator>
  <cp:lastModifiedBy>Alma Arslanagic-Pozder</cp:lastModifiedBy>
  <cp:revision>94</cp:revision>
  <dcterms:created xsi:type="dcterms:W3CDTF">2015-09-18T09:05:57Z</dcterms:created>
  <dcterms:modified xsi:type="dcterms:W3CDTF">2016-10-25T08:14:16Z</dcterms:modified>
</cp:coreProperties>
</file>