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8" r:id="rId1"/>
  </p:sldMasterIdLst>
  <p:notesMasterIdLst>
    <p:notesMasterId r:id="rId24"/>
  </p:notesMasterIdLst>
  <p:sldIdLst>
    <p:sldId id="256" r:id="rId2"/>
    <p:sldId id="260" r:id="rId3"/>
    <p:sldId id="264" r:id="rId4"/>
    <p:sldId id="265" r:id="rId5"/>
    <p:sldId id="306" r:id="rId6"/>
    <p:sldId id="308" r:id="rId7"/>
    <p:sldId id="271" r:id="rId8"/>
    <p:sldId id="323" r:id="rId9"/>
    <p:sldId id="278" r:id="rId10"/>
    <p:sldId id="284" r:id="rId11"/>
    <p:sldId id="327" r:id="rId12"/>
    <p:sldId id="324" r:id="rId13"/>
    <p:sldId id="288" r:id="rId14"/>
    <p:sldId id="320" r:id="rId15"/>
    <p:sldId id="317" r:id="rId16"/>
    <p:sldId id="325" r:id="rId17"/>
    <p:sldId id="322" r:id="rId18"/>
    <p:sldId id="326" r:id="rId19"/>
    <p:sldId id="321" r:id="rId20"/>
    <p:sldId id="318" r:id="rId21"/>
    <p:sldId id="319" r:id="rId22"/>
    <p:sldId id="296" r:id="rId23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8" d="100"/>
          <a:sy n="48" d="100"/>
        </p:scale>
        <p:origin x="-96" y="-10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BD6BA-9588-4111-9311-A3B9C1FB65F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7E403-64AA-4C91-B366-6950E7791E6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680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lv-LV" smtClean="0"/>
              <a:t>Title </a:t>
            </a:r>
          </a:p>
          <a:p>
            <a:r>
              <a:rPr lang="en-US" altLang="lv-LV" smtClean="0"/>
              <a:t>Picture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D3D16B-9194-4A4D-9C7F-1CCB2D23CF58}" type="slidenum">
              <a:rPr lang="en-US" altLang="lv-LV" smtClean="0"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4</a:t>
            </a:fld>
            <a:endParaRPr lang="en-US" altLang="lv-LV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9597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lv-LV" smtClean="0"/>
              <a:t>Chapter title</a:t>
            </a:r>
          </a:p>
          <a:p>
            <a:endParaRPr lang="en-US" altLang="lv-LV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9EA6EA-9545-47D0-88C8-14C78F596357}" type="slidenum">
              <a:rPr lang="en-US" altLang="lv-LV" smtClean="0"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14</a:t>
            </a:fld>
            <a:endParaRPr lang="en-US" altLang="lv-LV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3795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 SCREEN:  INPUTS</a:t>
            </a:r>
            <a:r>
              <a:rPr lang="en-GB" baseline="0" dirty="0" smtClean="0"/>
              <a:t> OUTPUTS OUTTAKES OUTCOMES ORGANISATIONAL IMPACT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These are the evaluation</a:t>
            </a:r>
            <a:r>
              <a:rPr lang="en-GB" baseline="0" dirty="0" smtClean="0"/>
              <a:t> measures named in the swatch – inputs, outputs, etc…. And as you see they follow a logical sequence….</a:t>
            </a:r>
          </a:p>
          <a:p>
            <a:endParaRPr lang="en-GB" dirty="0" smtClean="0"/>
          </a:p>
          <a:p>
            <a:r>
              <a:rPr lang="en-GB" dirty="0" smtClean="0"/>
              <a:t>The inputs</a:t>
            </a:r>
            <a:r>
              <a:rPr lang="en-GB" baseline="0" dirty="0" smtClean="0"/>
              <a:t> cover what you do before and during your activity.  What are the things that you plan and undertake to make your comms happen. </a:t>
            </a:r>
          </a:p>
          <a:p>
            <a:r>
              <a:rPr lang="en-GB" baseline="0" dirty="0" smtClean="0"/>
              <a:t>The outputs cover the reach of your comms – how many people in the target audience saw or heard your activity, and how often, and what was delivered by you.</a:t>
            </a:r>
          </a:p>
          <a:p>
            <a:r>
              <a:rPr lang="en-GB" baseline="0" dirty="0" smtClean="0"/>
              <a:t>The outtakes cover what the target audience thinks or feels or does in order to make a decision.</a:t>
            </a:r>
          </a:p>
          <a:p>
            <a:r>
              <a:rPr lang="en-GB" baseline="0" dirty="0" smtClean="0"/>
              <a:t>The outcomes relate to the result of your activity and what was its impact.</a:t>
            </a:r>
          </a:p>
          <a:p>
            <a:r>
              <a:rPr lang="en-GB" baseline="0" dirty="0" smtClean="0"/>
              <a:t>The organisational outcomes tend to be more long term and relate to the contribution that comms has made to the organisational objective.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When we consider our communication activity it can be useful to map out the journey</a:t>
            </a:r>
            <a:r>
              <a:rPr lang="en-GB" baseline="0" dirty="0" smtClean="0"/>
              <a:t> for the target audience as you saw in the journey plan in the pre-course material.  This is not an actual journey plan, but it models what we are doing and how the target audience is affected as a linear sequence.  The reality is that things don’t happen in a straight line way, but it is helpful for us to model it like that.</a:t>
            </a:r>
          </a:p>
          <a:p>
            <a:endParaRPr lang="en-GB" baseline="0" dirty="0" smtClean="0"/>
          </a:p>
          <a:p>
            <a:r>
              <a:rPr lang="en-GB" baseline="0" dirty="0" smtClean="0"/>
              <a:t>So, taking each of these measures in turn….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777607" y="9377318"/>
            <a:ext cx="2889938" cy="495347"/>
          </a:xfrm>
          <a:prstGeom prst="rect">
            <a:avLst/>
          </a:prstGeom>
        </p:spPr>
        <p:txBody>
          <a:bodyPr/>
          <a:lstStyle/>
          <a:p>
            <a:fld id="{C248D64F-B3CB-464F-AEAF-28D1C6FCE4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41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lv-LV" smtClean="0"/>
              <a:t>Title </a:t>
            </a:r>
          </a:p>
          <a:p>
            <a:r>
              <a:rPr lang="en-US" altLang="lv-LV" smtClean="0"/>
              <a:t>Picture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763E15-AC3C-4B2D-9B2B-BA27B84D8232}" type="slidenum">
              <a:rPr lang="en-US" altLang="lv-LV" smtClean="0"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21</a:t>
            </a:fld>
            <a:endParaRPr lang="en-US" altLang="lv-LV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9805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0C534DEF-3A8C-4DA2-A7D6-9694E1477272}" type="slidenum">
              <a:rPr lang="lv-LV" altLang="lv-LV" smtClean="0"/>
              <a:pPr/>
              <a:t>22</a:t>
            </a:fld>
            <a:endParaRPr lang="lv-LV" altLang="lv-LV" smtClean="0"/>
          </a:p>
        </p:txBody>
      </p:sp>
    </p:spTree>
    <p:extLst>
      <p:ext uri="{BB962C8B-B14F-4D97-AF65-F5344CB8AC3E}">
        <p14:creationId xmlns:p14="http://schemas.microsoft.com/office/powerpoint/2010/main" val="248242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85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91320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665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2014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7331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644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0569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9350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237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03546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3850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C71D091-581D-4F70-9375-4E22A356D20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4063670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E3FA0CA-D8EA-401A-86D1-3FDA16ECC2E7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198006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430064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C71D091-581D-4F70-9375-4E22A356D20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24946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886198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209078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900264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3589982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92309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675033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4143352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C71D091-581D-4F70-9375-4E22A356D20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6180765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79AB391-A37D-4207-A19F-234595AA83E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2774930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79AB391-A37D-4207-A19F-234595AA83E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5086086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79AB391-A37D-4207-A19F-234595AA83E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271993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79AB391-A37D-4207-A19F-234595AA83E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97023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79AB391-A37D-4207-A19F-234595AA83E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3217022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507197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C71D091-581D-4F70-9375-4E22A356D20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9493650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C71D091-581D-4F70-9375-4E22A356D20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6190776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E3FA0CA-D8EA-401A-86D1-3FDA16ECC2E7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686743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E3FA0CA-D8EA-401A-86D1-3FDA16ECC2E7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8809106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E3FA0CA-D8EA-401A-86D1-3FDA16ECC2E7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810174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C71D091-581D-4F70-9375-4E22A356D20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8800568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79AB391-A37D-4207-A19F-234595AA83E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5001545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4539489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C71D091-581D-4F70-9375-4E22A356D20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9184059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8112675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40003373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1178939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F3E36E8-094A-40AE-B30C-7C1E8ED44D7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2019718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79AB391-A37D-4207-A19F-234595AA83E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3067606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79AB391-A37D-4207-A19F-234595AA83E6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40101830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167" y="0"/>
            <a:ext cx="5037667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4301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rsraksts + Bulle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689708" y="2062163"/>
            <a:ext cx="9571892" cy="388778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/>
                <a:cs typeface="Arial"/>
              </a:defRPr>
            </a:lvl1pPr>
            <a:lvl2pPr marL="742950" indent="-285750">
              <a:buFont typeface="Arial" pitchFamily="34" charset="0"/>
              <a:buChar char="•"/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348618" y="549276"/>
            <a:ext cx="8048167" cy="71948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9132277" y="655320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53B1D-2009-4E42-8EAD-2C60FC9B78E5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1315666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ttels + Bule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5208954" y="2051051"/>
            <a:ext cx="6205415" cy="395922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/>
                <a:cs typeface="Arial"/>
              </a:defRPr>
            </a:lvl1pPr>
            <a:lvl2pPr marL="742950" indent="-285750">
              <a:buFont typeface="Arial" pitchFamily="34" charset="0"/>
              <a:buChar char="•"/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601785" y="2051051"/>
            <a:ext cx="4341446" cy="395922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endParaRPr lang="lv-LV" noProof="0" dirty="0" smtClean="0"/>
          </a:p>
          <a:p>
            <a:pPr lvl="0"/>
            <a:endParaRPr lang="lv-LV" noProof="0" dirty="0" smtClean="0"/>
          </a:p>
          <a:p>
            <a:pPr lvl="0"/>
            <a:endParaRPr lang="lv-LV" noProof="0" dirty="0" smtClean="0"/>
          </a:p>
          <a:p>
            <a:pPr lvl="0"/>
            <a:endParaRPr lang="lv-LV" noProof="0" dirty="0" smtClean="0"/>
          </a:p>
          <a:p>
            <a:pPr lvl="0"/>
            <a:endParaRPr lang="lv-LV" noProof="0" dirty="0" smtClean="0"/>
          </a:p>
          <a:p>
            <a:pPr lvl="0"/>
            <a:r>
              <a:rPr lang="lv-LV" noProof="0" dirty="0" smtClean="0"/>
              <a:t>Image</a:t>
            </a:r>
            <a:endParaRPr lang="lv-LV" noProof="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348892" y="549275"/>
            <a:ext cx="8065477" cy="86350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lt-LT" dirty="0" smtClean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9138139" y="6557964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3D0B5-F238-413B-BCD9-8F55B989B358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99676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79CE7FE-E88E-4B8D-9F4D-6BDFBDDD66D1}" type="datetimeFigureOut">
              <a:rPr lang="lv-LV" smtClean="0"/>
              <a:t>11.07.2018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7BEE0-681C-40EA-B1CB-595676C799B6}" type="slidenum">
              <a:rPr lang="lv-LV" smtClean="0"/>
              <a:t>‹#›</a:t>
            </a:fld>
            <a:endParaRPr lang="lv-LV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66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  <p:sldLayoutId id="2147483818" r:id="rId21"/>
    <p:sldLayoutId id="2147483819" r:id="rId22"/>
    <p:sldLayoutId id="2147483820" r:id="rId23"/>
    <p:sldLayoutId id="2147483821" r:id="rId24"/>
    <p:sldLayoutId id="2147483822" r:id="rId25"/>
    <p:sldLayoutId id="2147483823" r:id="rId26"/>
    <p:sldLayoutId id="2147483824" r:id="rId27"/>
    <p:sldLayoutId id="2147483825" r:id="rId28"/>
    <p:sldLayoutId id="2147483826" r:id="rId29"/>
    <p:sldLayoutId id="2147483827" r:id="rId30"/>
    <p:sldLayoutId id="2147483828" r:id="rId31"/>
    <p:sldLayoutId id="2147483829" r:id="rId32"/>
    <p:sldLayoutId id="2147483830" r:id="rId33"/>
    <p:sldLayoutId id="2147483831" r:id="rId34"/>
    <p:sldLayoutId id="2147483832" r:id="rId35"/>
    <p:sldLayoutId id="2147483833" r:id="rId36"/>
    <p:sldLayoutId id="2147483836" r:id="rId37"/>
    <p:sldLayoutId id="2147483837" r:id="rId38"/>
    <p:sldLayoutId id="2147483838" r:id="rId39"/>
    <p:sldLayoutId id="2147483839" r:id="rId40"/>
    <p:sldLayoutId id="2147483841" r:id="rId41"/>
    <p:sldLayoutId id="2147483842" r:id="rId42"/>
    <p:sldLayoutId id="2147483843" r:id="rId43"/>
    <p:sldLayoutId id="2147483844" r:id="rId44"/>
    <p:sldLayoutId id="2147483845" r:id="rId45"/>
    <p:sldLayoutId id="2147483846" r:id="rId46"/>
    <p:sldLayoutId id="2147483847" r:id="rId4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hyperlink" Target="https://www.youtube.com/watch?v=hH2FTviTBvU" TargetMode="External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2TTE4q2t5Ls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gFe0Bghh-I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altLang="lv-LV" sz="7000" dirty="0" smtClean="0"/>
              <a:t>How to embed </a:t>
            </a:r>
            <a:br>
              <a:rPr lang="en-GB" altLang="lv-LV" sz="7000" dirty="0" smtClean="0"/>
            </a:br>
            <a:r>
              <a:rPr lang="en-GB" altLang="lv-LV" sz="7000" dirty="0" smtClean="0"/>
              <a:t>public participation </a:t>
            </a:r>
            <a:br>
              <a:rPr lang="en-GB" altLang="lv-LV" sz="7000" dirty="0" smtClean="0"/>
            </a:br>
            <a:r>
              <a:rPr lang="en-GB" altLang="lv-LV" sz="7000" dirty="0" smtClean="0"/>
              <a:t>in policy-making?</a:t>
            </a:r>
            <a:r>
              <a:rPr lang="lv-LV" altLang="lv-LV" sz="7000" dirty="0" smtClean="0"/>
              <a:t/>
            </a:r>
            <a:br>
              <a:rPr lang="lv-LV" altLang="lv-LV" sz="7000" dirty="0" smtClean="0"/>
            </a:br>
            <a:r>
              <a:rPr lang="lv-LV" altLang="lv-LV" sz="4400" dirty="0" err="1" smtClean="0"/>
              <a:t>Some</a:t>
            </a:r>
            <a:r>
              <a:rPr lang="lv-LV" altLang="lv-LV" sz="4400" dirty="0" smtClean="0"/>
              <a:t> </a:t>
            </a:r>
            <a:r>
              <a:rPr lang="lv-LV" altLang="lv-LV" sz="4400" dirty="0" err="1" smtClean="0"/>
              <a:t>reflections</a:t>
            </a:r>
            <a:endParaRPr lang="en-GB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altLang="lv-LV" dirty="0"/>
              <a:t>Linda </a:t>
            </a:r>
            <a:r>
              <a:rPr lang="lv-LV" altLang="lv-LV" dirty="0" err="1" smtClean="0"/>
              <a:t>JākobsonE</a:t>
            </a:r>
            <a:r>
              <a:rPr lang="lv-LV" altLang="lv-LV" dirty="0" smtClean="0"/>
              <a:t>, </a:t>
            </a:r>
            <a:r>
              <a:rPr lang="lv-LV" altLang="lv-LV" dirty="0" err="1" smtClean="0"/>
              <a:t>Think</a:t>
            </a:r>
            <a:r>
              <a:rPr lang="lv-LV" altLang="lv-LV" dirty="0" smtClean="0"/>
              <a:t> tank </a:t>
            </a:r>
            <a:r>
              <a:rPr lang="lv-LV" altLang="lv-LV" dirty="0" err="1" smtClean="0"/>
              <a:t>Providus</a:t>
            </a:r>
            <a:endParaRPr lang="lv-LV" altLang="lv-LV" dirty="0" smtClean="0"/>
          </a:p>
          <a:p>
            <a:r>
              <a:rPr lang="lv-LV" altLang="lv-LV" dirty="0" smtClean="0"/>
              <a:t>11/06/2018</a:t>
            </a:r>
            <a:endParaRPr lang="lv-LV" altLang="lv-LV" dirty="0"/>
          </a:p>
        </p:txBody>
      </p:sp>
    </p:spTree>
    <p:extLst>
      <p:ext uri="{BB962C8B-B14F-4D97-AF65-F5344CB8AC3E}">
        <p14:creationId xmlns:p14="http://schemas.microsoft.com/office/powerpoint/2010/main" val="215046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lv-LV" sz="4000" dirty="0" smtClean="0"/>
              <a:t>Be strategic (what is the forest behind a tree?)</a:t>
            </a:r>
            <a:endParaRPr lang="en-GB" altLang="lv-LV" sz="4000" dirty="0"/>
          </a:p>
        </p:txBody>
      </p:sp>
      <p:sp>
        <p:nvSpPr>
          <p:cNvPr id="2151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lv-LV" altLang="lv-LV" dirty="0" smtClean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1270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Slaida numura vietturis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685800" indent="-263525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054100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476375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1898650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3558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8130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2702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7274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76D80A9-51C1-44A3-97DC-16749DB82285}" type="slidenum">
              <a:rPr lang="lv-LV" altLang="lv-LV" sz="1000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/>
              <a:t>3</a:t>
            </a:fld>
            <a:endParaRPr lang="lv-LV" altLang="lv-LV" sz="1000">
              <a:solidFill>
                <a:schemeClr val="bg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287" y="484133"/>
            <a:ext cx="7870737" cy="5261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7"/>
          <p:cNvSpPr txBox="1">
            <a:spLocks/>
          </p:cNvSpPr>
          <p:nvPr/>
        </p:nvSpPr>
        <p:spPr bwMode="auto">
          <a:xfrm>
            <a:off x="917227" y="749406"/>
            <a:ext cx="7056437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914400">
              <a:spcBef>
                <a:spcPct val="20000"/>
              </a:spcBef>
              <a:buClr>
                <a:srgbClr val="660403"/>
              </a:buClr>
              <a:buFont typeface="Wingdings" panose="05000000000000000000" pitchFamily="2" charset="2"/>
              <a:buChar char="§"/>
            </a:pPr>
            <a:r>
              <a:rPr lang="en-GB" altLang="lv-LV" sz="3200" dirty="0">
                <a:latin typeface="+mj-lt"/>
              </a:rPr>
              <a:t>Involvement </a:t>
            </a:r>
            <a:endParaRPr lang="lv-LV" altLang="lv-LV" sz="3200" dirty="0">
              <a:latin typeface="+mj-lt"/>
            </a:endParaRPr>
          </a:p>
          <a:p>
            <a:pPr defTabSz="914400">
              <a:spcBef>
                <a:spcPct val="20000"/>
              </a:spcBef>
              <a:buClr>
                <a:srgbClr val="660403"/>
              </a:buClr>
              <a:buFont typeface="Wingdings" panose="05000000000000000000" pitchFamily="2" charset="2"/>
              <a:buChar char="§"/>
            </a:pPr>
            <a:r>
              <a:rPr lang="en-GB" altLang="lv-LV" sz="3200" dirty="0">
                <a:latin typeface="+mj-lt"/>
              </a:rPr>
              <a:t>Growth </a:t>
            </a:r>
            <a:endParaRPr lang="lv-LV" altLang="lv-LV" sz="3200" dirty="0">
              <a:latin typeface="+mj-lt"/>
            </a:endParaRPr>
          </a:p>
          <a:p>
            <a:pPr defTabSz="914400">
              <a:spcBef>
                <a:spcPct val="20000"/>
              </a:spcBef>
              <a:buClr>
                <a:srgbClr val="660403"/>
              </a:buClr>
              <a:buFont typeface="Wingdings" panose="05000000000000000000" pitchFamily="2" charset="2"/>
              <a:buChar char="§"/>
            </a:pPr>
            <a:r>
              <a:rPr lang="en-GB" altLang="lv-LV" sz="3200" dirty="0">
                <a:latin typeface="+mj-lt"/>
              </a:rPr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138390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685800" indent="-263525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054100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476375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1898650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3558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8130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2702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7274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CF2A1F-8574-48DF-AFFD-64B158D6EA53}" type="slidenum">
              <a:rPr lang="lv-LV" altLang="lv-LV" sz="1000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/>
              <a:t>4</a:t>
            </a:fld>
            <a:endParaRPr lang="lv-LV" altLang="lv-LV" sz="1000">
              <a:solidFill>
                <a:schemeClr val="bg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66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38" y="540913"/>
            <a:ext cx="4814743" cy="2864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264" y="3497599"/>
            <a:ext cx="49037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2" name="Satura vietturis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80" y="3592246"/>
            <a:ext cx="3628602" cy="2421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264" y="568209"/>
            <a:ext cx="4780812" cy="283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02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33C8C510-226C-4C0C-ADA0-9EEEE75D355C}" type="slidenum">
              <a:rPr lang="lv-LV" altLang="lv-LV">
                <a:solidFill>
                  <a:schemeClr val="bg1"/>
                </a:solidFill>
              </a:rPr>
              <a:pPr/>
              <a:t>5</a:t>
            </a:fld>
            <a:endParaRPr lang="lv-LV" altLang="lv-LV">
              <a:solidFill>
                <a:schemeClr val="bg1"/>
              </a:solidFill>
            </a:endParaRPr>
          </a:p>
        </p:txBody>
      </p:sp>
      <p:sp>
        <p:nvSpPr>
          <p:cNvPr id="39938" name="Text Placeholder 13"/>
          <p:cNvSpPr>
            <a:spLocks noGrp="1"/>
          </p:cNvSpPr>
          <p:nvPr>
            <p:ph type="body" sz="quarter" idx="4294967295"/>
          </p:nvPr>
        </p:nvSpPr>
        <p:spPr bwMode="auto">
          <a:xfrm>
            <a:off x="6522238" y="376665"/>
            <a:ext cx="5532230" cy="3665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Clr>
                <a:srgbClr val="660403"/>
              </a:buClr>
              <a:buFont typeface="Wingdings" panose="05000000000000000000" pitchFamily="2" charset="2"/>
              <a:buChar char="§"/>
            </a:pPr>
            <a:r>
              <a:rPr lang="lv-LV" altLang="lv-LV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GB" altLang="lv-LV" sz="2300" dirty="0" smtClean="0">
                <a:latin typeface="+mj-lt"/>
                <a:cs typeface="Arial" panose="020B0604020202020204" pitchFamily="34" charset="0"/>
              </a:rPr>
              <a:t>Simulation game for youth</a:t>
            </a:r>
            <a:endParaRPr lang="lv-LV" altLang="lv-LV" sz="2300" dirty="0" smtClean="0">
              <a:latin typeface="+mj-lt"/>
              <a:cs typeface="Arial" panose="020B0604020202020204" pitchFamily="34" charset="0"/>
            </a:endParaRPr>
          </a:p>
          <a:p>
            <a:pPr>
              <a:buClr>
                <a:srgbClr val="660403"/>
              </a:buClr>
              <a:buFont typeface="Wingdings" panose="05000000000000000000" pitchFamily="2" charset="2"/>
              <a:buChar char="§"/>
            </a:pPr>
            <a:r>
              <a:rPr lang="lv-LV" altLang="lv-LV" sz="23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lv-LV" altLang="lv-LV" sz="2300" dirty="0" err="1" smtClean="0">
                <a:latin typeface="+mj-lt"/>
                <a:cs typeface="Arial" panose="020B0604020202020204" pitchFamily="34" charset="0"/>
              </a:rPr>
              <a:t>NGOs</a:t>
            </a:r>
            <a:endParaRPr lang="lv-LV" altLang="lv-LV" sz="2300" dirty="0">
              <a:latin typeface="+mj-lt"/>
              <a:cs typeface="Arial" panose="020B0604020202020204" pitchFamily="34" charset="0"/>
            </a:endParaRPr>
          </a:p>
          <a:p>
            <a:pPr>
              <a:buClr>
                <a:srgbClr val="660403"/>
              </a:buClr>
              <a:buFont typeface="Wingdings" panose="05000000000000000000" pitchFamily="2" charset="2"/>
              <a:buChar char="§"/>
            </a:pPr>
            <a:r>
              <a:rPr lang="lv-LV" altLang="lv-LV" sz="2300" dirty="0" smtClean="0">
                <a:latin typeface="+mj-lt"/>
                <a:cs typeface="Arial" panose="020B0604020202020204" pitchFamily="34" charset="0"/>
              </a:rPr>
              <a:t> Debates </a:t>
            </a:r>
            <a:r>
              <a:rPr lang="lv-LV" altLang="lv-LV" sz="2300" dirty="0" err="1" smtClean="0">
                <a:latin typeface="+mj-lt"/>
                <a:cs typeface="Arial" panose="020B0604020202020204" pitchFamily="34" charset="0"/>
              </a:rPr>
              <a:t>and</a:t>
            </a:r>
            <a:r>
              <a:rPr lang="lv-LV" altLang="lv-LV" sz="23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lv-LV" altLang="lv-LV" sz="2300" dirty="0" err="1" smtClean="0">
                <a:latin typeface="+mj-lt"/>
                <a:cs typeface="Arial" panose="020B0604020202020204" pitchFamily="34" charset="0"/>
              </a:rPr>
              <a:t>discussions</a:t>
            </a:r>
            <a:r>
              <a:rPr lang="lv-LV" altLang="lv-LV" sz="2300" dirty="0" smtClean="0">
                <a:latin typeface="+mj-lt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660403"/>
              </a:buClr>
              <a:buFont typeface="Wingdings" panose="05000000000000000000" pitchFamily="2" charset="2"/>
              <a:buChar char="§"/>
            </a:pPr>
            <a:r>
              <a:rPr lang="lv-LV" altLang="lv-LV" sz="2300" dirty="0">
                <a:latin typeface="+mj-lt"/>
                <a:cs typeface="Arial" panose="020B0604020202020204" pitchFamily="34" charset="0"/>
              </a:rPr>
              <a:t> </a:t>
            </a:r>
            <a:r>
              <a:rPr lang="en-GB" altLang="lv-LV" sz="2300" dirty="0" smtClean="0">
                <a:latin typeface="+mj-lt"/>
                <a:cs typeface="Arial" panose="020B0604020202020204" pitchFamily="34" charset="0"/>
              </a:rPr>
              <a:t>Kilometre of Culture of Latvian Presidency</a:t>
            </a:r>
            <a:endParaRPr lang="lv-LV" altLang="lv-LV" sz="2300" dirty="0">
              <a:latin typeface="+mj-lt"/>
              <a:cs typeface="Arial" panose="020B0604020202020204" pitchFamily="34" charset="0"/>
            </a:endParaRPr>
          </a:p>
          <a:p>
            <a:pPr>
              <a:buClr>
                <a:srgbClr val="660403"/>
              </a:buClr>
              <a:buFont typeface="Wingdings" panose="05000000000000000000" pitchFamily="2" charset="2"/>
              <a:buChar char="§"/>
            </a:pPr>
            <a:r>
              <a:rPr lang="lv-LV" altLang="lv-LV" sz="23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GB" altLang="lv-LV" sz="2300" dirty="0" smtClean="0">
                <a:latin typeface="+mj-lt"/>
                <a:cs typeface="Arial" panose="020B0604020202020204" pitchFamily="34" charset="0"/>
              </a:rPr>
              <a:t>Back-to-school</a:t>
            </a:r>
            <a:r>
              <a:rPr lang="lv-LV" altLang="lv-LV" sz="23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lv-LV" altLang="lv-LV" sz="2300" dirty="0" err="1" smtClean="0">
                <a:latin typeface="+mj-lt"/>
                <a:cs typeface="Arial" panose="020B0604020202020204" pitchFamily="34" charset="0"/>
              </a:rPr>
              <a:t>and</a:t>
            </a:r>
            <a:r>
              <a:rPr lang="lv-LV" altLang="lv-LV" sz="2300" dirty="0" smtClean="0">
                <a:latin typeface="+mj-lt"/>
                <a:cs typeface="Arial" panose="020B0604020202020204" pitchFamily="34" charset="0"/>
              </a:rPr>
              <a:t> J</a:t>
            </a:r>
            <a:r>
              <a:rPr lang="en-GB" altLang="lv-LV" sz="2300" dirty="0" err="1" smtClean="0">
                <a:latin typeface="+mj-lt"/>
                <a:cs typeface="Arial" panose="020B0604020202020204" pitchFamily="34" charset="0"/>
              </a:rPr>
              <a:t>ob</a:t>
            </a:r>
            <a:r>
              <a:rPr lang="en-GB" altLang="lv-LV" sz="2300" dirty="0" smtClean="0">
                <a:latin typeface="+mj-lt"/>
                <a:cs typeface="Arial" panose="020B0604020202020204" pitchFamily="34" charset="0"/>
              </a:rPr>
              <a:t> shadowing</a:t>
            </a:r>
          </a:p>
          <a:p>
            <a:endParaRPr lang="lv-LV" altLang="lv-LV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941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2" y="365920"/>
            <a:ext cx="197802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906" y="1533953"/>
            <a:ext cx="2039938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9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207" y="2701925"/>
            <a:ext cx="19764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513" y="3001964"/>
            <a:ext cx="4060166" cy="299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405" y="4341810"/>
            <a:ext cx="212248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144" y="4620012"/>
            <a:ext cx="2251075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7" name="Picture 11" descr="Z:\Bildes\2013\2013 23 11_Bildes diskusijas\DSC0602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260" y="344491"/>
            <a:ext cx="234156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8" name="Picture 12" descr="Z:\Bildes\2014\2014-19-06_NVO_memorands\DSC_2256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22" y="1782763"/>
            <a:ext cx="1828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36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B66D7106-5D82-4C01-9ABB-AD592D748A5D}" type="slidenum">
              <a:rPr lang="lv-LV" altLang="lv-LV">
                <a:solidFill>
                  <a:schemeClr val="bg1"/>
                </a:solidFill>
              </a:rPr>
              <a:pPr/>
              <a:t>6</a:t>
            </a:fld>
            <a:endParaRPr lang="lv-LV" altLang="lv-LV">
              <a:solidFill>
                <a:schemeClr val="bg1"/>
              </a:solidFill>
            </a:endParaRPr>
          </a:p>
        </p:txBody>
      </p:sp>
      <p:pic>
        <p:nvPicPr>
          <p:cNvPr id="4198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4" y="3789364"/>
            <a:ext cx="2763837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6" y="3802063"/>
            <a:ext cx="28098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1" y="3789364"/>
            <a:ext cx="2797175" cy="187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1612900"/>
            <a:ext cx="3355975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9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1" y="1612900"/>
            <a:ext cx="3533775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Virsraksts 3"/>
          <p:cNvSpPr txBox="1">
            <a:spLocks/>
          </p:cNvSpPr>
          <p:nvPr/>
        </p:nvSpPr>
        <p:spPr>
          <a:xfrm>
            <a:off x="749870" y="340912"/>
            <a:ext cx="3771881" cy="863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lv-LV" sz="3200" dirty="0" err="1" smtClean="0">
                <a:solidFill>
                  <a:schemeClr val="tx1"/>
                </a:solidFill>
              </a:rPr>
              <a:t>Castle</a:t>
            </a:r>
            <a:r>
              <a:rPr lang="lv-LV" sz="3200" dirty="0" smtClean="0">
                <a:solidFill>
                  <a:schemeClr val="tx1"/>
                </a:solidFill>
              </a:rPr>
              <a:t> </a:t>
            </a:r>
            <a:r>
              <a:rPr lang="lv-LV" sz="3200" dirty="0" err="1" smtClean="0">
                <a:solidFill>
                  <a:schemeClr val="tx1"/>
                </a:solidFill>
              </a:rPr>
              <a:t>of</a:t>
            </a:r>
            <a:r>
              <a:rPr lang="lv-LV" sz="3200" dirty="0" smtClean="0">
                <a:solidFill>
                  <a:schemeClr val="tx1"/>
                </a:solidFill>
              </a:rPr>
              <a:t> </a:t>
            </a:r>
            <a:r>
              <a:rPr lang="lv-LV" sz="3200" dirty="0" err="1" smtClean="0">
                <a:solidFill>
                  <a:schemeClr val="tx1"/>
                </a:solidFill>
              </a:rPr>
              <a:t>Light</a:t>
            </a:r>
            <a:endParaRPr lang="lv-LV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17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altLang="lv-LV" sz="4000" dirty="0" err="1" smtClean="0"/>
              <a:t>Always</a:t>
            </a:r>
            <a:r>
              <a:rPr lang="lv-LV" altLang="lv-LV" sz="4000" dirty="0" smtClean="0"/>
              <a:t> </a:t>
            </a:r>
            <a:r>
              <a:rPr lang="lv-LV" altLang="lv-LV" sz="4000" dirty="0" err="1" smtClean="0"/>
              <a:t>think</a:t>
            </a:r>
            <a:r>
              <a:rPr lang="lv-LV" altLang="lv-LV" sz="4000" dirty="0" smtClean="0"/>
              <a:t> </a:t>
            </a:r>
            <a:r>
              <a:rPr lang="lv-LV" altLang="lv-LV" sz="4000" dirty="0" err="1" smtClean="0"/>
              <a:t>of</a:t>
            </a:r>
            <a:r>
              <a:rPr lang="lv-LV" altLang="lv-LV" sz="4000" dirty="0" smtClean="0"/>
              <a:t> </a:t>
            </a:r>
            <a:r>
              <a:rPr lang="lv-LV" altLang="lv-LV" sz="4000" dirty="0" err="1" smtClean="0"/>
              <a:t>comms</a:t>
            </a:r>
            <a:endParaRPr lang="lv-LV" altLang="lv-LV" sz="4000" dirty="0"/>
          </a:p>
        </p:txBody>
      </p:sp>
    </p:spTree>
    <p:extLst>
      <p:ext uri="{BB962C8B-B14F-4D97-AF65-F5344CB8AC3E}">
        <p14:creationId xmlns:p14="http://schemas.microsoft.com/office/powerpoint/2010/main" val="177387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827823"/>
            <a:ext cx="69088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43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altLang="lv-LV" sz="4000" dirty="0" err="1" smtClean="0"/>
              <a:t>Be</a:t>
            </a:r>
            <a:r>
              <a:rPr lang="lv-LV" altLang="lv-LV" sz="4000" dirty="0" smtClean="0"/>
              <a:t> transparent </a:t>
            </a:r>
            <a:r>
              <a:rPr lang="lv-LV" altLang="lv-LV" sz="4000" dirty="0" err="1" smtClean="0"/>
              <a:t>and</a:t>
            </a:r>
            <a:r>
              <a:rPr lang="lv-LV" altLang="lv-LV" sz="4000" dirty="0" smtClean="0"/>
              <a:t> </a:t>
            </a:r>
            <a:r>
              <a:rPr lang="lv-LV" altLang="lv-LV" sz="4000" dirty="0" err="1" smtClean="0"/>
              <a:t>be</a:t>
            </a:r>
            <a:r>
              <a:rPr lang="lv-LV" altLang="lv-LV" sz="4000" dirty="0" smtClean="0"/>
              <a:t> </a:t>
            </a:r>
            <a:r>
              <a:rPr lang="lv-LV" altLang="lv-LV" sz="4000" dirty="0" err="1" smtClean="0"/>
              <a:t>digital</a:t>
            </a:r>
            <a:endParaRPr lang="lv-LV" altLang="lv-LV" sz="4000" dirty="0"/>
          </a:p>
        </p:txBody>
      </p:sp>
      <p:sp>
        <p:nvSpPr>
          <p:cNvPr id="4096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lv-LV" smtClean="0"/>
          </a:p>
        </p:txBody>
      </p:sp>
    </p:spTree>
    <p:extLst>
      <p:ext uri="{BB962C8B-B14F-4D97-AF65-F5344CB8AC3E}">
        <p14:creationId xmlns:p14="http://schemas.microsoft.com/office/powerpoint/2010/main" val="289788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lv-LV" smtClean="0"/>
          </a:p>
        </p:txBody>
      </p:sp>
      <p:pic>
        <p:nvPicPr>
          <p:cNvPr id="4813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785" y="463639"/>
            <a:ext cx="9134658" cy="5137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87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mk.gov.lv/sites/default/files/editor/memoranda_padome2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365" y="2167415"/>
            <a:ext cx="5765181" cy="384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58644" y="265035"/>
            <a:ext cx="10058400" cy="1449387"/>
          </a:xfrm>
        </p:spPr>
        <p:txBody>
          <a:bodyPr>
            <a:normAutofit/>
          </a:bodyPr>
          <a:lstStyle/>
          <a:p>
            <a:r>
              <a:rPr lang="lv-LV" sz="3200" dirty="0" err="1" smtClean="0"/>
              <a:t>Memorandum</a:t>
            </a:r>
            <a:r>
              <a:rPr lang="lv-LV" sz="3200" dirty="0" smtClean="0"/>
              <a:t> </a:t>
            </a:r>
            <a:r>
              <a:rPr lang="lv-LV" sz="3200" dirty="0" err="1" smtClean="0"/>
              <a:t>of</a:t>
            </a:r>
            <a:r>
              <a:rPr lang="lv-LV" sz="3200" dirty="0" smtClean="0"/>
              <a:t> </a:t>
            </a:r>
            <a:r>
              <a:rPr lang="lv-LV" sz="3200" dirty="0" err="1" smtClean="0"/>
              <a:t>Understanding</a:t>
            </a:r>
            <a:r>
              <a:rPr lang="lv-LV" sz="3200" dirty="0" smtClean="0"/>
              <a:t> </a:t>
            </a:r>
            <a:br>
              <a:rPr lang="lv-LV" sz="3200" dirty="0" smtClean="0"/>
            </a:br>
            <a:r>
              <a:rPr lang="lv-LV" sz="3200" dirty="0" err="1" smtClean="0"/>
              <a:t>by</a:t>
            </a:r>
            <a:r>
              <a:rPr lang="lv-LV" sz="3200" dirty="0" smtClean="0"/>
              <a:t> </a:t>
            </a:r>
            <a:r>
              <a:rPr lang="lv-LV" sz="3200" dirty="0" err="1" smtClean="0"/>
              <a:t>the</a:t>
            </a:r>
            <a:r>
              <a:rPr lang="lv-LV" sz="3200" dirty="0" smtClean="0"/>
              <a:t> </a:t>
            </a:r>
            <a:r>
              <a:rPr lang="lv-LV" sz="3200" dirty="0" err="1" smtClean="0"/>
              <a:t>government</a:t>
            </a:r>
            <a:r>
              <a:rPr lang="lv-LV" sz="3200" dirty="0" smtClean="0"/>
              <a:t> </a:t>
            </a:r>
            <a:r>
              <a:rPr lang="lv-LV" sz="3200" dirty="0" err="1" smtClean="0"/>
              <a:t>and</a:t>
            </a:r>
            <a:r>
              <a:rPr lang="lv-LV" sz="3200" dirty="0" smtClean="0"/>
              <a:t> </a:t>
            </a:r>
            <a:r>
              <a:rPr lang="lv-LV" sz="3200" dirty="0" err="1" smtClean="0"/>
              <a:t>the</a:t>
            </a:r>
            <a:r>
              <a:rPr lang="lv-LV" sz="3200" dirty="0" smtClean="0"/>
              <a:t> </a:t>
            </a:r>
            <a:r>
              <a:rPr lang="lv-LV" sz="3200" dirty="0" err="1" smtClean="0"/>
              <a:t>NGOs</a:t>
            </a:r>
            <a:endParaRPr lang="lv-LV" sz="3200" dirty="0"/>
          </a:p>
        </p:txBody>
      </p:sp>
    </p:spTree>
    <p:extLst>
      <p:ext uri="{BB962C8B-B14F-4D97-AF65-F5344CB8AC3E}">
        <p14:creationId xmlns:p14="http://schemas.microsoft.com/office/powerpoint/2010/main" val="422822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591595"/>
            <a:ext cx="999172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7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altLang="lv-LV" sz="4000" dirty="0" err="1" smtClean="0"/>
              <a:t>Coordinate</a:t>
            </a:r>
            <a:endParaRPr lang="lv-LV" altLang="lv-LV" sz="4000" dirty="0"/>
          </a:p>
        </p:txBody>
      </p:sp>
    </p:spTree>
    <p:extLst>
      <p:ext uri="{BB962C8B-B14F-4D97-AF65-F5344CB8AC3E}">
        <p14:creationId xmlns:p14="http://schemas.microsoft.com/office/powerpoint/2010/main" val="121092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685800" indent="-263525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054100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476375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1898650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3558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8130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2702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7274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8339D55-D355-4A4C-A14A-05D43F6EB0BC}" type="slidenum">
              <a:rPr lang="lv-LV" altLang="lv-LV" sz="1000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/>
              <a:t>14</a:t>
            </a:fld>
            <a:endParaRPr lang="lv-LV" altLang="lv-LV" sz="1000">
              <a:solidFill>
                <a:schemeClr val="bg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26" y="379141"/>
            <a:ext cx="4661861" cy="311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6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7931" y="3229444"/>
            <a:ext cx="4063330" cy="2736459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337" y="379141"/>
            <a:ext cx="3729055" cy="558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6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Measure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move</a:t>
            </a:r>
            <a:r>
              <a:rPr lang="lv-LV" dirty="0" smtClean="0"/>
              <a:t> </a:t>
            </a:r>
            <a:r>
              <a:rPr lang="lv-LV" dirty="0" err="1" smtClean="0"/>
              <a:t>on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5478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"/>
          <p:cNvSpPr>
            <a:spLocks noChangeArrowheads="1"/>
          </p:cNvSpPr>
          <p:nvPr/>
        </p:nvSpPr>
        <p:spPr bwMode="auto">
          <a:xfrm>
            <a:off x="1625318" y="2455054"/>
            <a:ext cx="2063076" cy="1204600"/>
          </a:xfrm>
          <a:prstGeom prst="chevron">
            <a:avLst>
              <a:gd name="adj" fmla="val 34405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n-GB" sz="1150" b="1" dirty="0">
                <a:solidFill>
                  <a:schemeClr val="bg1"/>
                </a:solidFill>
                <a:latin typeface="Helvetica Neue"/>
                <a:cs typeface="Helvetica Neue"/>
              </a:rPr>
              <a:t>What did you do before and during the activity?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3413142" y="2434648"/>
            <a:ext cx="1905088" cy="1204600"/>
          </a:xfrm>
          <a:prstGeom prst="chevron">
            <a:avLst>
              <a:gd name="adj" fmla="val 35463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GB" sz="1150" b="1" dirty="0">
                <a:solidFill>
                  <a:schemeClr val="bg1"/>
                </a:solidFill>
                <a:latin typeface="Helvetica Neue"/>
                <a:cs typeface="Helvetica Neue"/>
              </a:rPr>
              <a:t>What is delivered / target audience reached</a:t>
            </a:r>
            <a:r>
              <a:rPr lang="en-US" sz="1150" b="1" dirty="0">
                <a:latin typeface="Helvetica Neue"/>
                <a:ea typeface="ＭＳ Ｐゴシック"/>
                <a:cs typeface="Helvetica Neue"/>
              </a:rPr>
              <a:t>?</a:t>
            </a:r>
            <a:endParaRPr lang="en-GB" sz="1150" b="1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042978" y="2455054"/>
            <a:ext cx="1912995" cy="1203485"/>
          </a:xfrm>
          <a:prstGeom prst="chevron">
            <a:avLst>
              <a:gd name="adj" fmla="val 3546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GB" sz="1150" b="1" dirty="0">
                <a:solidFill>
                  <a:srgbClr val="FFFFFF"/>
                </a:solidFill>
                <a:latin typeface="Helvetica Neue"/>
                <a:cs typeface="Helvetica Neue"/>
              </a:rPr>
              <a:t>What the target audience think, feel or do to make a decision</a:t>
            </a:r>
          </a:p>
          <a:p>
            <a:pPr algn="ctr"/>
            <a:endParaRPr lang="en-US" sz="1150" b="1" dirty="0">
              <a:latin typeface="Helvetica Neue"/>
              <a:ea typeface="ＭＳ Ｐゴシック"/>
              <a:cs typeface="Helvetica Neue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6680721" y="2418654"/>
            <a:ext cx="2018222" cy="1267294"/>
          </a:xfrm>
          <a:prstGeom prst="chevron">
            <a:avLst>
              <a:gd name="adj" fmla="val 35440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GB" sz="1150" b="1" dirty="0">
                <a:solidFill>
                  <a:srgbClr val="FFFFFF"/>
                </a:solidFill>
                <a:latin typeface="Helvetica Neue"/>
                <a:cs typeface="Helvetica Neue"/>
              </a:rPr>
              <a:t>The result of your activity on the target audience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8423691" y="2392559"/>
            <a:ext cx="2225902" cy="1267294"/>
          </a:xfrm>
          <a:prstGeom prst="chevron">
            <a:avLst>
              <a:gd name="adj" fmla="val 35440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endParaRPr lang="en-GB" sz="1150" b="1" dirty="0">
              <a:solidFill>
                <a:srgbClr val="FFFFFF"/>
              </a:solidFill>
              <a:latin typeface="Helvetica Neue"/>
              <a:cs typeface="Helvetica Neue"/>
            </a:endParaRPr>
          </a:p>
          <a:p>
            <a:pPr algn="ctr"/>
            <a:r>
              <a:rPr lang="en-GB" sz="1150" b="1" dirty="0">
                <a:solidFill>
                  <a:srgbClr val="FFFFFF"/>
                </a:solidFill>
                <a:latin typeface="Helvetica Neue"/>
                <a:cs typeface="Helvetica Neue"/>
              </a:rPr>
              <a:t>The quantifiable impact on the organisational goal</a:t>
            </a:r>
          </a:p>
          <a:p>
            <a:pPr algn="ctr"/>
            <a:endParaRPr lang="en-US" sz="1150" b="1" dirty="0">
              <a:latin typeface="Helvetica Neue"/>
              <a:ea typeface="ＭＳ Ｐゴシック"/>
              <a:cs typeface="Helvetica Neue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1616388" y="3854912"/>
            <a:ext cx="2063076" cy="1204600"/>
          </a:xfrm>
          <a:prstGeom prst="chevron">
            <a:avLst>
              <a:gd name="adj" fmla="val 34405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lnSpc>
                <a:spcPct val="90000"/>
              </a:lnSpc>
            </a:pPr>
            <a:r>
              <a:rPr lang="en-GB" sz="1400" b="1" dirty="0">
                <a:solidFill>
                  <a:schemeClr val="bg1"/>
                </a:solidFill>
                <a:latin typeface="Helvetica Neue"/>
                <a:cs typeface="Helvetica Neue"/>
              </a:rPr>
              <a:t>INPUTS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3404211" y="3891722"/>
            <a:ext cx="1905088" cy="1167435"/>
          </a:xfrm>
          <a:prstGeom prst="chevron">
            <a:avLst>
              <a:gd name="adj" fmla="val 35463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Helvetica Neue"/>
                <a:cs typeface="Helvetica Neue"/>
              </a:rPr>
              <a:t>OUTPUTS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5034048" y="3854912"/>
            <a:ext cx="1912995" cy="1203485"/>
          </a:xfrm>
          <a:prstGeom prst="chevron">
            <a:avLst>
              <a:gd name="adj" fmla="val 3546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GB" sz="1250" b="1" dirty="0">
                <a:solidFill>
                  <a:srgbClr val="FFFFFF"/>
                </a:solidFill>
                <a:latin typeface="Helvetica Neue"/>
                <a:cs typeface="Helvetica Neue"/>
              </a:rPr>
              <a:t>OUTTAKES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6671790" y="3818512"/>
            <a:ext cx="2018222" cy="1267294"/>
          </a:xfrm>
          <a:prstGeom prst="chevron">
            <a:avLst>
              <a:gd name="adj" fmla="val 35440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GB" sz="1250" b="1" dirty="0">
                <a:solidFill>
                  <a:srgbClr val="FFFFFF"/>
                </a:solidFill>
                <a:latin typeface="Helvetica Neue"/>
                <a:cs typeface="Helvetica Neue"/>
              </a:rPr>
              <a:t>OUTCOMES</a:t>
            </a: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8395448" y="3792417"/>
            <a:ext cx="2245214" cy="1267294"/>
          </a:xfrm>
          <a:prstGeom prst="chevron">
            <a:avLst>
              <a:gd name="adj" fmla="val 35440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US" sz="1000" b="1" dirty="0">
                <a:latin typeface="Helvetica Neue"/>
                <a:ea typeface="ＭＳ Ｐゴシック"/>
                <a:cs typeface="Helvetica Neue"/>
              </a:rPr>
              <a:t>ORGANISATIONAL IMPACT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47976" y="-104195"/>
            <a:ext cx="3149901" cy="7710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642915">
              <a:lnSpc>
                <a:spcPct val="150000"/>
              </a:lnSpc>
              <a:spcBef>
                <a:spcPts val="1406"/>
              </a:spcBef>
              <a:buClr>
                <a:srgbClr val="005EA5"/>
              </a:buClr>
              <a:buFont typeface="Wingdings 2"/>
              <a:defRPr sz="3200" b="1">
                <a:solidFill>
                  <a:srgbClr val="51515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2250" dirty="0">
                <a:solidFill>
                  <a:srgbClr val="FFFFFF"/>
                </a:solidFill>
              </a:rPr>
              <a:t>4. Scoring - evaluation</a:t>
            </a:r>
            <a:endParaRPr lang="en-GB" sz="22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52293" y="301406"/>
            <a:ext cx="10058400" cy="1449387"/>
          </a:xfrm>
        </p:spPr>
        <p:txBody>
          <a:bodyPr>
            <a:normAutofit/>
          </a:bodyPr>
          <a:lstStyle/>
          <a:p>
            <a:r>
              <a:rPr lang="lv-LV" sz="3200" dirty="0" err="1" smtClean="0"/>
              <a:t>The</a:t>
            </a:r>
            <a:r>
              <a:rPr lang="lv-LV" sz="3200" dirty="0" smtClean="0"/>
              <a:t> British </a:t>
            </a:r>
            <a:r>
              <a:rPr lang="lv-LV" sz="3200" dirty="0" err="1" smtClean="0"/>
              <a:t>model</a:t>
            </a:r>
            <a:endParaRPr lang="lv-LV" sz="3200" dirty="0"/>
          </a:p>
        </p:txBody>
      </p:sp>
    </p:spTree>
    <p:extLst>
      <p:ext uri="{BB962C8B-B14F-4D97-AF65-F5344CB8AC3E}">
        <p14:creationId xmlns:p14="http://schemas.microsoft.com/office/powerpoint/2010/main" val="290429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462" y="183954"/>
            <a:ext cx="8155258" cy="564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2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82" y="293987"/>
            <a:ext cx="4220653" cy="28172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81" y="3267724"/>
            <a:ext cx="4220654" cy="28225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109" y="293987"/>
            <a:ext cx="4212640" cy="2817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109" y="3270157"/>
            <a:ext cx="4226891" cy="282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9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704B901-78DB-481D-968B-62E6B2A9BC22}" type="slidenum">
              <a:rPr lang="en-US" altLang="lv-LV" smtClean="0"/>
              <a:pPr/>
              <a:t>19</a:t>
            </a:fld>
            <a:endParaRPr lang="en-US" altLang="lv-LV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083" y="2575932"/>
            <a:ext cx="5387353" cy="3590692"/>
          </a:xfrm>
          <a:prstGeom prst="rect">
            <a:avLst/>
          </a:prstGeom>
        </p:spPr>
      </p:pic>
      <p:pic>
        <p:nvPicPr>
          <p:cNvPr id="6" name="Picture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52" y="229992"/>
            <a:ext cx="5486399" cy="457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09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+ </a:t>
            </a:r>
            <a:r>
              <a:rPr lang="en-GB" dirty="0" smtClean="0"/>
              <a:t>always strive for excellence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068" y="1832910"/>
            <a:ext cx="5221870" cy="40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1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altLang="lv-LV" dirty="0"/>
              <a:t>+ </a:t>
            </a:r>
            <a:r>
              <a:rPr lang="lv-LV" altLang="lv-LV" dirty="0" err="1" smtClean="0"/>
              <a:t>enjoy</a:t>
            </a:r>
            <a:r>
              <a:rPr lang="lv-LV" altLang="lv-LV" dirty="0" smtClean="0"/>
              <a:t> </a:t>
            </a:r>
            <a:endParaRPr lang="lv-LV" altLang="lv-LV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3493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685800" indent="-263525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054100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476375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1898650" indent="-209550"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3558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8130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2702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727450" indent="-20955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21316B3-C310-4723-9ACF-B22B3BDBF739}" type="slidenum">
              <a:rPr lang="lv-LV" altLang="lv-LV" sz="1000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/>
              <a:t>21</a:t>
            </a:fld>
            <a:endParaRPr lang="lv-LV" altLang="lv-LV" sz="1000">
              <a:solidFill>
                <a:schemeClr val="bg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634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7" y="1845733"/>
            <a:ext cx="4969129" cy="3283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s://eu2015.lv/images/igallery/original/2701-2800/Eastern-Partnership-Summit-22-05-2015-27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19" y="1845733"/>
            <a:ext cx="4926511" cy="328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altLang="lv-LV" sz="2700" dirty="0"/>
              <a:t>Linda </a:t>
            </a:r>
            <a:r>
              <a:rPr lang="lv-LV" altLang="lv-LV" sz="2700" dirty="0" err="1"/>
              <a:t>Jākobsone</a:t>
            </a:r>
            <a:r>
              <a:rPr lang="lv-LV" altLang="lv-LV" sz="2700" dirty="0"/>
              <a:t/>
            </a:r>
            <a:br>
              <a:rPr lang="lv-LV" altLang="lv-LV" sz="2700" dirty="0"/>
            </a:br>
            <a:r>
              <a:rPr lang="lv-LV" altLang="lv-LV" sz="2700" dirty="0" smtClean="0"/>
              <a:t>Linda.Jakobsone@gmail.com</a:t>
            </a:r>
            <a:r>
              <a:rPr lang="lv-LV" altLang="lv-LV" sz="2700" dirty="0"/>
              <a:t/>
            </a:r>
            <a:br>
              <a:rPr lang="lv-LV" altLang="lv-LV" sz="2700" dirty="0"/>
            </a:br>
            <a:r>
              <a:rPr lang="lv-LV" altLang="lv-LV" sz="2700" dirty="0" smtClean="0"/>
              <a:t>+371 29123348</a:t>
            </a:r>
            <a:r>
              <a:rPr lang="lv-LV" altLang="lv-LV" dirty="0"/>
              <a:t/>
            </a:r>
            <a:br>
              <a:rPr lang="lv-LV" altLang="lv-LV" dirty="0"/>
            </a:br>
            <a:endParaRPr lang="lv-LV" dirty="0"/>
          </a:p>
        </p:txBody>
      </p:sp>
      <p:sp>
        <p:nvSpPr>
          <p:cNvPr id="66562" name="Text Placeholder 1"/>
          <p:cNvSpPr>
            <a:spLocks noGrp="1"/>
          </p:cNvSpPr>
          <p:nvPr>
            <p:ph type="body" idx="1"/>
          </p:nvPr>
        </p:nvSpPr>
        <p:spPr>
          <a:xfrm>
            <a:off x="1097280" y="4395978"/>
            <a:ext cx="10058400" cy="1257300"/>
          </a:xfrm>
        </p:spPr>
        <p:txBody>
          <a:bodyPr>
            <a:normAutofit/>
          </a:bodyPr>
          <a:lstStyle/>
          <a:p>
            <a:r>
              <a:rPr lang="en-IE" altLang="lv-LV" sz="2800" dirty="0" smtClean="0"/>
              <a:t>photos: Secretariat of the Latvian Presidency of the Council of the European Union, State Chancellery of Latvia, etc.</a:t>
            </a:r>
            <a:endParaRPr lang="en-IE" altLang="lv-LV" sz="2800" dirty="0"/>
          </a:p>
        </p:txBody>
      </p:sp>
    </p:spTree>
    <p:extLst>
      <p:ext uri="{BB962C8B-B14F-4D97-AF65-F5344CB8AC3E}">
        <p14:creationId xmlns:p14="http://schemas.microsoft.com/office/powerpoint/2010/main" val="304818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424</Words>
  <Application>Microsoft Office PowerPoint</Application>
  <PresentationFormat>Custom</PresentationFormat>
  <Paragraphs>66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Retrospect</vt:lpstr>
      <vt:lpstr>How to embed  public participation  in policy-making? Some reflections</vt:lpstr>
      <vt:lpstr>Be strategic (what is the forest behind a tree?)</vt:lpstr>
      <vt:lpstr>PowerPoint Presentation</vt:lpstr>
      <vt:lpstr>PowerPoint Presentation</vt:lpstr>
      <vt:lpstr>PowerPoint Presentation</vt:lpstr>
      <vt:lpstr>PowerPoint Presentation</vt:lpstr>
      <vt:lpstr>Always think of comms</vt:lpstr>
      <vt:lpstr>PowerPoint Presentation</vt:lpstr>
      <vt:lpstr>Be transparent and be digital</vt:lpstr>
      <vt:lpstr>PowerPoint Presentation</vt:lpstr>
      <vt:lpstr>Memorandum of Understanding  by the government and the NGOs</vt:lpstr>
      <vt:lpstr>PowerPoint Presentation</vt:lpstr>
      <vt:lpstr>Coordinate</vt:lpstr>
      <vt:lpstr>PowerPoint Presentation</vt:lpstr>
      <vt:lpstr>Measure and move on</vt:lpstr>
      <vt:lpstr>The British model</vt:lpstr>
      <vt:lpstr>PowerPoint Presentation</vt:lpstr>
      <vt:lpstr>PowerPoint Presentation</vt:lpstr>
      <vt:lpstr>PowerPoint Presentation</vt:lpstr>
      <vt:lpstr>+ always strive for excellence</vt:lpstr>
      <vt:lpstr>+ enjoy </vt:lpstr>
      <vt:lpstr>Linda Jākobsone Linda.Jakobsone@gmail.com +371 29123348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Jaunākās tendences un piemēri publiskās pārvaldes komunikācijā</dc:title>
  <dc:creator>User</dc:creator>
  <cp:lastModifiedBy>Selma Ahatovic-Lihic</cp:lastModifiedBy>
  <cp:revision>36</cp:revision>
  <dcterms:created xsi:type="dcterms:W3CDTF">2017-10-10T17:25:50Z</dcterms:created>
  <dcterms:modified xsi:type="dcterms:W3CDTF">2018-07-11T08:00:43Z</dcterms:modified>
</cp:coreProperties>
</file>