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ic, Ana (GfK)" initials="AA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70"/>
    <a:srgbClr val="0071B9"/>
    <a:srgbClr val="00A3E0"/>
    <a:srgbClr val="F2A900"/>
    <a:srgbClr val="00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6311570458691E-2"/>
          <c:y val="0.2252072507807337"/>
          <c:w val="0.88487995142704556"/>
          <c:h val="0.43872698293400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2016 BBSI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14022858231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53485753477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605171436732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014022858231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042068574693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267528572788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1">
                    <a:solidFill>
                      <a:srgbClr val="0071B9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Sheet1!$B$12:$B$19</c:f>
              <c:numCache>
                <c:formatCode>#,##0</c:formatCode>
                <c:ptCount val="8"/>
                <c:pt idx="0">
                  <c:v>56.012500000000024</c:v>
                </c:pt>
                <c:pt idx="1">
                  <c:v>59.870466321243541</c:v>
                </c:pt>
                <c:pt idx="2">
                  <c:v>67.107843137254861</c:v>
                </c:pt>
                <c:pt idx="3">
                  <c:v>77.575000000000003</c:v>
                </c:pt>
                <c:pt idx="4">
                  <c:v>62.877668308702845</c:v>
                </c:pt>
                <c:pt idx="5">
                  <c:v>56.184210526315738</c:v>
                </c:pt>
                <c:pt idx="6">
                  <c:v>55.769230769230781</c:v>
                </c:pt>
                <c:pt idx="7">
                  <c:v>62.034350050615295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2015 BBSI</c:v>
                </c:pt>
              </c:strCache>
            </c:strRef>
          </c:tx>
          <c:spPr>
            <a:solidFill>
              <a:srgbClr val="00B0F0"/>
            </a:solidFill>
            <a:ln>
              <a:noFill/>
              <a:prstDash val="dash"/>
            </a:ln>
          </c:spPr>
          <c:invertIfNegative val="0"/>
          <c:dLbls>
            <c:dLbl>
              <c:idx val="1"/>
              <c:layout>
                <c:manualLayout>
                  <c:x val="0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701142911550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096044382214397E-3"/>
                  <c:y val="5.070114291155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7.605171436732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0">
                    <a:solidFill>
                      <a:srgbClr val="0071B9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Sheet1!$C$12:$C$19</c:f>
              <c:numCache>
                <c:formatCode>0</c:formatCode>
                <c:ptCount val="8"/>
                <c:pt idx="0">
                  <c:v>51.149999999999977</c:v>
                </c:pt>
                <c:pt idx="1">
                  <c:v>55.522388059701498</c:v>
                </c:pt>
                <c:pt idx="2">
                  <c:v>61.485148514851467</c:v>
                </c:pt>
                <c:pt idx="3">
                  <c:v>78.729166666666686</c:v>
                </c:pt>
                <c:pt idx="4">
                  <c:v>51.912500000000037</c:v>
                </c:pt>
                <c:pt idx="5">
                  <c:v>57.141666666666659</c:v>
                </c:pt>
                <c:pt idx="6">
                  <c:v>47.976782752902224</c:v>
                </c:pt>
                <c:pt idx="7">
                  <c:v>56.039303261267129</c:v>
                </c:pt>
              </c:numCache>
            </c:numRef>
          </c:val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2014 BBSI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4959558969177369E-3"/>
                  <c:y val="2.5347627598047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45615429083013E-3"/>
                  <c:y val="5.070123717239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192088764428794E-3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7.605171436732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9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Sheet1!$D$12:$D$19</c:f>
              <c:numCache>
                <c:formatCode>0</c:formatCode>
                <c:ptCount val="8"/>
                <c:pt idx="0">
                  <c:v>50.912500000000009</c:v>
                </c:pt>
                <c:pt idx="1">
                  <c:v>62.187500000000014</c:v>
                </c:pt>
                <c:pt idx="2">
                  <c:v>52.769607843137237</c:v>
                </c:pt>
                <c:pt idx="3">
                  <c:v>63.716666666666647</c:v>
                </c:pt>
                <c:pt idx="4">
                  <c:v>57.241666666666596</c:v>
                </c:pt>
                <c:pt idx="5">
                  <c:v>64.2083333333333</c:v>
                </c:pt>
                <c:pt idx="6">
                  <c:v>45.974999999999959</c:v>
                </c:pt>
                <c:pt idx="7">
                  <c:v>52.828225106591816</c:v>
                </c:pt>
              </c:numCache>
            </c:numRef>
          </c:val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2016 BBSI - Present Situation Index</c:v>
                </c:pt>
              </c:strCache>
            </c:strRef>
          </c:tx>
          <c:spPr>
            <a:solidFill>
              <a:srgbClr val="F2A900"/>
            </a:solidFill>
            <a:ln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1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Sheet1!$E$12:$E$19</c:f>
              <c:numCache>
                <c:formatCode>#,##0</c:formatCode>
                <c:ptCount val="8"/>
                <c:pt idx="0">
                  <c:v>49.250000000000021</c:v>
                </c:pt>
                <c:pt idx="1">
                  <c:v>57.469775474956833</c:v>
                </c:pt>
                <c:pt idx="2">
                  <c:v>62.091503267973799</c:v>
                </c:pt>
                <c:pt idx="3">
                  <c:v>72.958333333333343</c:v>
                </c:pt>
                <c:pt idx="4">
                  <c:v>58.78489326765196</c:v>
                </c:pt>
                <c:pt idx="5">
                  <c:v>49.800637958532683</c:v>
                </c:pt>
                <c:pt idx="6">
                  <c:v>50.716440422322819</c:v>
                </c:pt>
                <c:pt idx="7">
                  <c:v>57.219070364100268</c:v>
                </c:pt>
              </c:numCache>
            </c:numRef>
          </c:val>
        </c:ser>
        <c:ser>
          <c:idx val="4"/>
          <c:order val="4"/>
          <c:tx>
            <c:strRef>
              <c:f>Sheet1!$F$11</c:f>
              <c:strCache>
                <c:ptCount val="1"/>
                <c:pt idx="0">
                  <c:v>2015 BBSI - Present Situation Index</c:v>
                </c:pt>
              </c:strCache>
            </c:strRef>
          </c:tx>
          <c:spPr>
            <a:solidFill>
              <a:srgbClr val="F2A900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0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Sheet1!$F$12:$F$19</c:f>
              <c:numCache>
                <c:formatCode>0</c:formatCode>
                <c:ptCount val="8"/>
                <c:pt idx="0">
                  <c:v>46.249999999999957</c:v>
                </c:pt>
                <c:pt idx="1">
                  <c:v>52.985074626865682</c:v>
                </c:pt>
                <c:pt idx="2">
                  <c:v>56.105610561056103</c:v>
                </c:pt>
                <c:pt idx="3">
                  <c:v>76.291666666666686</c:v>
                </c:pt>
                <c:pt idx="4">
                  <c:v>46.416666666666707</c:v>
                </c:pt>
                <c:pt idx="5">
                  <c:v>49.708333333333336</c:v>
                </c:pt>
                <c:pt idx="6">
                  <c:v>41.583747927031538</c:v>
                </c:pt>
                <c:pt idx="7">
                  <c:v>50.798401020638025</c:v>
                </c:pt>
              </c:numCache>
            </c:numRef>
          </c:val>
        </c:ser>
        <c:ser>
          <c:idx val="5"/>
          <c:order val="5"/>
          <c:tx>
            <c:strRef>
              <c:f>Sheet1!$G$11</c:f>
              <c:strCache>
                <c:ptCount val="1"/>
                <c:pt idx="0">
                  <c:v>2014 BBSI - Present Situation Index</c:v>
                </c:pt>
              </c:strCache>
            </c:strRef>
          </c:tx>
          <c:spPr>
            <a:solidFill>
              <a:srgbClr val="FBDB65">
                <a:alpha val="40000"/>
              </a:srgbClr>
            </a:solidFill>
            <a:ln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0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Sheet1!$G$12:$G$19</c:f>
              <c:numCache>
                <c:formatCode>0</c:formatCode>
                <c:ptCount val="8"/>
                <c:pt idx="0">
                  <c:v>46.666666666666679</c:v>
                </c:pt>
                <c:pt idx="1">
                  <c:v>63.833333333333321</c:v>
                </c:pt>
                <c:pt idx="2">
                  <c:v>49.91830065359472</c:v>
                </c:pt>
                <c:pt idx="3">
                  <c:v>61.474036850921244</c:v>
                </c:pt>
                <c:pt idx="4">
                  <c:v>55.249999999999972</c:v>
                </c:pt>
                <c:pt idx="5">
                  <c:v>60.749999999999986</c:v>
                </c:pt>
                <c:pt idx="6">
                  <c:v>45.541666666666615</c:v>
                </c:pt>
                <c:pt idx="7">
                  <c:v>51.148051295686123</c:v>
                </c:pt>
              </c:numCache>
            </c:numRef>
          </c:val>
        </c:ser>
        <c:ser>
          <c:idx val="6"/>
          <c:order val="6"/>
          <c:tx>
            <c:strRef>
              <c:f>Sheet1!$H$11</c:f>
              <c:strCache>
                <c:ptCount val="1"/>
                <c:pt idx="0">
                  <c:v>2016 BBSI - Expectation Index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B677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Sheet1!$H$12:$H$19</c:f>
              <c:numCache>
                <c:formatCode>#,##0</c:formatCode>
                <c:ptCount val="8"/>
                <c:pt idx="0">
                  <c:v>66.375000000000043</c:v>
                </c:pt>
                <c:pt idx="1">
                  <c:v>63.481675392670198</c:v>
                </c:pt>
                <c:pt idx="2">
                  <c:v>74.632352941176464</c:v>
                </c:pt>
                <c:pt idx="3">
                  <c:v>84.625000000000057</c:v>
                </c:pt>
                <c:pt idx="4">
                  <c:v>69.651741293532382</c:v>
                </c:pt>
                <c:pt idx="5">
                  <c:v>66.14077669902909</c:v>
                </c:pt>
                <c:pt idx="6">
                  <c:v>65.070093457943941</c:v>
                </c:pt>
                <c:pt idx="7">
                  <c:v>69.866555354871281</c:v>
                </c:pt>
              </c:numCache>
            </c:numRef>
          </c:val>
        </c:ser>
        <c:ser>
          <c:idx val="7"/>
          <c:order val="7"/>
          <c:tx>
            <c:strRef>
              <c:f>Sheet1!$I$11</c:f>
              <c:strCache>
                <c:ptCount val="1"/>
                <c:pt idx="0">
                  <c:v>2015 BBSI - Expectation Index</c:v>
                </c:pt>
              </c:strCache>
            </c:strRef>
          </c:tx>
          <c:spPr>
            <a:solidFill>
              <a:srgbClr val="5B6770">
                <a:alpha val="69804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5B677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Sheet1!$I$12:$I$19</c:f>
              <c:numCache>
                <c:formatCode>0</c:formatCode>
                <c:ptCount val="8"/>
                <c:pt idx="0">
                  <c:v>58.874999999999979</c:v>
                </c:pt>
                <c:pt idx="1">
                  <c:v>59.577114427860735</c:v>
                </c:pt>
                <c:pt idx="2">
                  <c:v>69.430693069306912</c:v>
                </c:pt>
                <c:pt idx="3">
                  <c:v>82.412060301507537</c:v>
                </c:pt>
                <c:pt idx="4">
                  <c:v>60.227272727272741</c:v>
                </c:pt>
                <c:pt idx="5">
                  <c:v>69.346733668341741</c:v>
                </c:pt>
                <c:pt idx="6">
                  <c:v>59.102564102564131</c:v>
                </c:pt>
                <c:pt idx="7">
                  <c:v>64.442773492354263</c:v>
                </c:pt>
              </c:numCache>
            </c:numRef>
          </c:val>
        </c:ser>
        <c:ser>
          <c:idx val="8"/>
          <c:order val="8"/>
          <c:tx>
            <c:strRef>
              <c:f>Sheet1!$J$11</c:f>
              <c:strCache>
                <c:ptCount val="1"/>
                <c:pt idx="0">
                  <c:v>2014 BBSI - Expectation Index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5B677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Sheet1!$J$12:$J$19</c:f>
              <c:numCache>
                <c:formatCode>0</c:formatCode>
                <c:ptCount val="8"/>
                <c:pt idx="0">
                  <c:v>57.250000000000028</c:v>
                </c:pt>
                <c:pt idx="1">
                  <c:v>59.750000000000036</c:v>
                </c:pt>
                <c:pt idx="2">
                  <c:v>56.862745098039191</c:v>
                </c:pt>
                <c:pt idx="3">
                  <c:v>67.124999999999943</c:v>
                </c:pt>
                <c:pt idx="4">
                  <c:v>59.999999999999964</c:v>
                </c:pt>
                <c:pt idx="5">
                  <c:v>69.597989949748708</c:v>
                </c:pt>
                <c:pt idx="6">
                  <c:v>46.573604060913652</c:v>
                </c:pt>
                <c:pt idx="7">
                  <c:v>55.283821474543352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728512"/>
        <c:axId val="109730048"/>
      </c:barChart>
      <c:catAx>
        <c:axId val="1097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09730048"/>
        <c:crosses val="autoZero"/>
        <c:auto val="1"/>
        <c:lblAlgn val="ctr"/>
        <c:lblOffset val="100"/>
        <c:noMultiLvlLbl val="0"/>
      </c:catAx>
      <c:valAx>
        <c:axId val="10973004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097285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4.2068516282979737E-3"/>
          <c:y val="0"/>
          <c:w val="0.94425016439605902"/>
          <c:h val="0.1368515212968602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86196858136096"/>
          <c:y val="3.068108840118389E-2"/>
          <c:w val="0.58879379921259845"/>
          <c:h val="0.75631250000000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informed at all
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The Former Yugoslav Republic of Macedonia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38.725490196078397</c:v>
                </c:pt>
                <c:pt idx="1">
                  <c:v>28.078817733990274</c:v>
                </c:pt>
                <c:pt idx="2">
                  <c:v>37.320574162679378</c:v>
                </c:pt>
                <c:pt idx="3">
                  <c:v>18.099547511312263</c:v>
                </c:pt>
                <c:pt idx="4">
                  <c:v>22.797927461139871</c:v>
                </c:pt>
                <c:pt idx="5">
                  <c:v>18.00000000000005</c:v>
                </c:pt>
                <c:pt idx="6">
                  <c:v>2.0000000000000071</c:v>
                </c:pt>
                <c:pt idx="7">
                  <c:v>26.752027275860641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Slightly informed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The Former Yugoslav Republic of Macedonia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38.235294117647022</c:v>
                </c:pt>
                <c:pt idx="1">
                  <c:v>40.886699507389274</c:v>
                </c:pt>
                <c:pt idx="2">
                  <c:v>29.186602870813363</c:v>
                </c:pt>
                <c:pt idx="3">
                  <c:v>41.176470588235404</c:v>
                </c:pt>
                <c:pt idx="4">
                  <c:v>31.08808290155439</c:v>
                </c:pt>
                <c:pt idx="5">
                  <c:v>34.500000000000114</c:v>
                </c:pt>
                <c:pt idx="6">
                  <c:v>18.500000000000071</c:v>
                </c:pt>
                <c:pt idx="7">
                  <c:v>36.850237195869589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Mostly informed</c:v>
                </c:pt>
              </c:strCache>
            </c:strRef>
          </c:tx>
          <c:spPr>
            <a:solidFill>
              <a:srgbClr val="F2A900">
                <a:alpha val="50196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The Former Yugoslav Republic of Macedonia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17.156862745098007</c:v>
                </c:pt>
                <c:pt idx="1">
                  <c:v>21.674876847290736</c:v>
                </c:pt>
                <c:pt idx="2">
                  <c:v>20.095693779904284</c:v>
                </c:pt>
                <c:pt idx="3">
                  <c:v>29.411764705882465</c:v>
                </c:pt>
                <c:pt idx="4">
                  <c:v>30.569948186528485</c:v>
                </c:pt>
                <c:pt idx="5">
                  <c:v>28.000000000000071</c:v>
                </c:pt>
                <c:pt idx="6">
                  <c:v>68.000000000000043</c:v>
                </c:pt>
                <c:pt idx="7">
                  <c:v>25.937999660546534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Completely informed</c:v>
                </c:pt>
              </c:strCache>
            </c:strRef>
          </c:tx>
          <c:spPr>
            <a:solidFill>
              <a:srgbClr val="F2A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The Former Yugoslav Republic of Macedonia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5.3921568627450922</c:v>
                </c:pt>
                <c:pt idx="1">
                  <c:v>6.8965517241379626</c:v>
                </c:pt>
                <c:pt idx="2">
                  <c:v>9.0909090909090793</c:v>
                </c:pt>
                <c:pt idx="3">
                  <c:v>7.6923076923077103</c:v>
                </c:pt>
                <c:pt idx="4">
                  <c:v>15.025906735751274</c:v>
                </c:pt>
                <c:pt idx="5">
                  <c:v>19.000000000000053</c:v>
                </c:pt>
                <c:pt idx="6">
                  <c:v>11.500000000000044</c:v>
                </c:pt>
                <c:pt idx="7">
                  <c:v>8.8682281972439903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DK/refuse 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The Former Yugoslav Republic of Macedonia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0.49019607843137197</c:v>
                </c:pt>
                <c:pt idx="1">
                  <c:v>2.463054187192129</c:v>
                </c:pt>
                <c:pt idx="2">
                  <c:v>4.3062200956937744</c:v>
                </c:pt>
                <c:pt idx="3">
                  <c:v>3.6199095022624532</c:v>
                </c:pt>
                <c:pt idx="4">
                  <c:v>0.51813471502590625</c:v>
                </c:pt>
                <c:pt idx="5">
                  <c:v>0.50000000000000155</c:v>
                </c:pt>
                <c:pt idx="7">
                  <c:v>1.5915076704785394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022848"/>
        <c:axId val="111024384"/>
      </c:barChart>
      <c:catAx>
        <c:axId val="111022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1024384"/>
        <c:crosses val="autoZero"/>
        <c:auto val="1"/>
        <c:lblAlgn val="ctr"/>
        <c:lblOffset val="100"/>
        <c:noMultiLvlLbl val="0"/>
      </c:catAx>
      <c:valAx>
        <c:axId val="111024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1022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73746312684364"/>
          <c:y val="0.82415105359170526"/>
          <c:w val="0.58702064896755157"/>
          <c:h val="0.14999197241302287"/>
        </c:manualLayout>
      </c:layout>
      <c:overlay val="0"/>
      <c:txPr>
        <a:bodyPr/>
        <a:lstStyle/>
        <a:p>
          <a:pPr>
            <a:defRPr sz="9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19211000035807E-2"/>
          <c:y val="0.14866130372795955"/>
          <c:w val="0.7383728462657756"/>
          <c:h val="0.771974821386644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2A900"/>
            </a:solidFill>
          </c:spPr>
          <c:dPt>
            <c:idx val="0"/>
            <c:bubble3D val="0"/>
            <c:spPr>
              <a:solidFill>
                <a:srgbClr val="0071B9"/>
              </a:solidFill>
            </c:spPr>
          </c:dPt>
          <c:dPt>
            <c:idx val="1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Non-exporters</c:v>
                </c:pt>
                <c:pt idx="1">
                  <c:v>Exporters 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20782365135378"/>
          <c:y val="0.36547783969369224"/>
          <c:w val="0.3029146534402965"/>
          <c:h val="0.3829947786941200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anose="020B0603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185124568103291E-2"/>
          <c:y val="5.404532766737493E-3"/>
          <c:w val="0.77291826860431312"/>
          <c:h val="0.739778100654084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Sold domestically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SEE</c:v>
                </c:pt>
                <c:pt idx="1">
                  <c:v>Serbia</c:v>
                </c:pt>
                <c:pt idx="2">
                  <c:v>Montenegro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Albania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85.233447300237671</c:v>
                </c:pt>
                <c:pt idx="1">
                  <c:v>85.746606334842127</c:v>
                </c:pt>
                <c:pt idx="2">
                  <c:v>90.138755980860864</c:v>
                </c:pt>
                <c:pt idx="3">
                  <c:v>96.600000000000648</c:v>
                </c:pt>
                <c:pt idx="4">
                  <c:v>90.522167487685095</c:v>
                </c:pt>
                <c:pt idx="5">
                  <c:v>83.553921568627459</c:v>
                </c:pt>
                <c:pt idx="6">
                  <c:v>79.538860103626945</c:v>
                </c:pt>
                <c:pt idx="7">
                  <c:v>85.945000000000491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Exported to the SEE region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Lbls>
            <c:dLbl>
              <c:idx val="3"/>
              <c:layout>
                <c:manualLayout>
                  <c:x val="0"/>
                  <c:y val="1.984126984126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SEE</c:v>
                </c:pt>
                <c:pt idx="1">
                  <c:v>Serbia</c:v>
                </c:pt>
                <c:pt idx="2">
                  <c:v>Montenegro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Albania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4.8122967023464511</c:v>
                </c:pt>
                <c:pt idx="1">
                  <c:v>6.8280542986425479</c:v>
                </c:pt>
                <c:pt idx="2">
                  <c:v>5.9569377990430565</c:v>
                </c:pt>
                <c:pt idx="3">
                  <c:v>1.400000000000005</c:v>
                </c:pt>
                <c:pt idx="4">
                  <c:v>5.3842364532019911</c:v>
                </c:pt>
                <c:pt idx="5">
                  <c:v>2.6078431372548971</c:v>
                </c:pt>
                <c:pt idx="6">
                  <c:v>8.4455958549222743</c:v>
                </c:pt>
                <c:pt idx="7">
                  <c:v>3.7350000000000114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Exported to the EU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SEE</c:v>
                </c:pt>
                <c:pt idx="1">
                  <c:v>Serbia</c:v>
                </c:pt>
                <c:pt idx="2">
                  <c:v>Montenegro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Albania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8.3834657310160789</c:v>
                </c:pt>
                <c:pt idx="1">
                  <c:v>4.1809954751131322</c:v>
                </c:pt>
                <c:pt idx="2">
                  <c:v>2.6267942583732036</c:v>
                </c:pt>
                <c:pt idx="3">
                  <c:v>1.8000000000000069</c:v>
                </c:pt>
                <c:pt idx="4">
                  <c:v>3.6403940886699657</c:v>
                </c:pt>
                <c:pt idx="5">
                  <c:v>12.740196078431355</c:v>
                </c:pt>
                <c:pt idx="6">
                  <c:v>10.53367875647667</c:v>
                </c:pt>
                <c:pt idx="7">
                  <c:v>10.09000000000003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Exported to third countries</c:v>
                </c:pt>
              </c:strCache>
            </c:strRef>
          </c:tx>
          <c:spPr>
            <a:solidFill>
              <a:srgbClr val="F2A900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2A900">
                  <a:alpha val="50196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2A900">
                  <a:alpha val="50196"/>
                </a:srgbClr>
              </a:solidFill>
              <a:ln w="1905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F2A900">
                  <a:alpha val="50196"/>
                </a:srgbClr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2A900">
                  <a:alpha val="50196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2A900">
                  <a:alpha val="50196"/>
                </a:srgbClr>
              </a:solidFill>
              <a:ln w="19050">
                <a:noFill/>
              </a:ln>
            </c:spPr>
          </c:dPt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5466391169188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Sheet1!$B$2:$B$9</c:f>
              <c:strCache>
                <c:ptCount val="8"/>
                <c:pt idx="0">
                  <c:v>SEE</c:v>
                </c:pt>
                <c:pt idx="1">
                  <c:v>Serbia</c:v>
                </c:pt>
                <c:pt idx="2">
                  <c:v>Montenegro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Albania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1.5707902663990414</c:v>
                </c:pt>
                <c:pt idx="1">
                  <c:v>3.2443438914027229</c:v>
                </c:pt>
                <c:pt idx="2">
                  <c:v>1.2775119617224866</c:v>
                </c:pt>
                <c:pt idx="3">
                  <c:v>0.2000000000000007</c:v>
                </c:pt>
                <c:pt idx="4">
                  <c:v>0.45320197044335164</c:v>
                </c:pt>
                <c:pt idx="5">
                  <c:v>1.0980392156862733</c:v>
                </c:pt>
                <c:pt idx="6">
                  <c:v>1.4818652849740919</c:v>
                </c:pt>
                <c:pt idx="7">
                  <c:v>0.23000000000000073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1568384"/>
        <c:axId val="111569920"/>
      </c:barChart>
      <c:catAx>
        <c:axId val="11156838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1569920"/>
        <c:crosses val="autoZero"/>
        <c:auto val="1"/>
        <c:lblAlgn val="ctr"/>
        <c:lblOffset val="100"/>
        <c:noMultiLvlLbl val="0"/>
      </c:catAx>
      <c:valAx>
        <c:axId val="11156992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1156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51923998467066"/>
          <c:y val="0.4735988986871017"/>
          <c:w val="0.1960102266267453"/>
          <c:h val="0.46923274946955212"/>
        </c:manualLayout>
      </c:layout>
      <c:overlay val="0"/>
      <c:txPr>
        <a:bodyPr/>
        <a:lstStyle/>
        <a:p>
          <a:pPr>
            <a:defRPr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8575"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46714863665803"/>
          <c:y val="4.6787173060220837E-2"/>
          <c:w val="0.69004916956594942"/>
          <c:h val="0.815296139792422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Automobile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42.38923418132093</c:v>
                </c:pt>
                <c:pt idx="1">
                  <c:v>43.820792177331214</c:v>
                </c:pt>
                <c:pt idx="2">
                  <c:v>47.889162177723939</c:v>
                </c:pt>
                <c:pt idx="3">
                  <c:v>48.246705894263684</c:v>
                </c:pt>
                <c:pt idx="4">
                  <c:v>59.056358402122626</c:v>
                </c:pt>
                <c:pt idx="5">
                  <c:v>62.068459189255762</c:v>
                </c:pt>
                <c:pt idx="6">
                  <c:v>63.84824230384767</c:v>
                </c:pt>
                <c:pt idx="7">
                  <c:v>53.408947990996566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08-42F1-B36B-C489959CBF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52.209884818524856</c:v>
                </c:pt>
                <c:pt idx="1">
                  <c:v>43.331602008409455</c:v>
                </c:pt>
                <c:pt idx="2">
                  <c:v>24.360393072637439</c:v>
                </c:pt>
                <c:pt idx="3">
                  <c:v>42.361682002288248</c:v>
                </c:pt>
                <c:pt idx="4">
                  <c:v>26.498886478354727</c:v>
                </c:pt>
                <c:pt idx="5">
                  <c:v>28.413397095382123</c:v>
                </c:pt>
                <c:pt idx="6">
                  <c:v>22.417533922682164</c:v>
                </c:pt>
                <c:pt idx="7">
                  <c:v>35.194082579208953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08-42F1-B36B-C489959CBF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Airplane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1.3992404441444757</c:v>
                </c:pt>
                <c:pt idx="1">
                  <c:v>0.74069140002569445</c:v>
                </c:pt>
                <c:pt idx="2">
                  <c:v>2.1857768397965862</c:v>
                </c:pt>
                <c:pt idx="3">
                  <c:v>0.49662131608914756</c:v>
                </c:pt>
                <c:pt idx="4">
                  <c:v>0.51420675533475102</c:v>
                </c:pt>
                <c:pt idx="5">
                  <c:v>1.7709099893216633</c:v>
                </c:pt>
                <c:pt idx="6">
                  <c:v>1.2984490379712166</c:v>
                </c:pt>
                <c:pt idx="7">
                  <c:v>0.93166567075468687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08-42F1-B36B-C489959CBF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FFA3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844120940649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0</c:v>
                </c:pt>
                <c:pt idx="1">
                  <c:v>7.0773954652434634E-2</c:v>
                </c:pt>
                <c:pt idx="2">
                  <c:v>2.8742760538382317</c:v>
                </c:pt>
                <c:pt idx="3">
                  <c:v>0.73456686653946568</c:v>
                </c:pt>
                <c:pt idx="4">
                  <c:v>0.32605315551310066</c:v>
                </c:pt>
                <c:pt idx="5">
                  <c:v>2.3092406570345521</c:v>
                </c:pt>
                <c:pt idx="6">
                  <c:v>4.3921072490197863</c:v>
                </c:pt>
                <c:pt idx="7">
                  <c:v>1.4453293000532241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08-42F1-B36B-C489959CBF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61916329306633E-3"/>
                  <c:y val="2.8443449048152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0</c:v>
                </c:pt>
                <c:pt idx="1">
                  <c:v>2.0205650892121048</c:v>
                </c:pt>
                <c:pt idx="2">
                  <c:v>1.3018030457102328</c:v>
                </c:pt>
                <c:pt idx="3">
                  <c:v>0.42677149048256702</c:v>
                </c:pt>
                <c:pt idx="4">
                  <c:v>0.73535197861877921</c:v>
                </c:pt>
                <c:pt idx="5">
                  <c:v>1.2421554515958688</c:v>
                </c:pt>
                <c:pt idx="6">
                  <c:v>1.8066732244670751</c:v>
                </c:pt>
                <c:pt idx="7">
                  <c:v>0.8988607637826721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08-42F1-B36B-C489959CBF2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did not travel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4.0016405560103774</c:v>
                </c:pt>
                <c:pt idx="1">
                  <c:v>7.4774524770621298</c:v>
                </c:pt>
                <c:pt idx="2">
                  <c:v>20.874072063284689</c:v>
                </c:pt>
                <c:pt idx="3">
                  <c:v>7.2722492125184548</c:v>
                </c:pt>
                <c:pt idx="4">
                  <c:v>12.008870784188325</c:v>
                </c:pt>
                <c:pt idx="5">
                  <c:v>4.098929347275754</c:v>
                </c:pt>
                <c:pt idx="6">
                  <c:v>5.681260230257033</c:v>
                </c:pt>
                <c:pt idx="7">
                  <c:v>7.5195750636311001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08-42F1-B36B-C489959CBF2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808-42F1-B36B-C489959CBF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808-42F1-B36B-C489959CBF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Kosovo*</c:v>
                </c:pt>
                <c:pt idx="2">
                  <c:v>Montenegro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The Former Yugoslav Republic of Macedonia</c:v>
                </c:pt>
                <c:pt idx="6">
                  <c:v>Croatia</c:v>
                </c:pt>
                <c:pt idx="7">
                  <c:v>SEE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0</c:v>
                </c:pt>
                <c:pt idx="1">
                  <c:v>2.5381228933069284</c:v>
                </c:pt>
                <c:pt idx="2">
                  <c:v>0.5145167470088422</c:v>
                </c:pt>
                <c:pt idx="3">
                  <c:v>0.46140321781815186</c:v>
                </c:pt>
                <c:pt idx="4">
                  <c:v>0.86027244586754426</c:v>
                </c:pt>
                <c:pt idx="5">
                  <c:v>9.6908270134306779E-2</c:v>
                </c:pt>
                <c:pt idx="6">
                  <c:v>0.55573403175501135</c:v>
                </c:pt>
                <c:pt idx="7">
                  <c:v>0.60153863157381016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808-42F1-B36B-C489959CB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306624"/>
        <c:axId val="111308160"/>
      </c:barChart>
      <c:catAx>
        <c:axId val="11130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1308160"/>
        <c:crosses val="autoZero"/>
        <c:auto val="1"/>
        <c:lblAlgn val="ctr"/>
        <c:lblOffset val="100"/>
        <c:noMultiLvlLbl val="0"/>
      </c:catAx>
      <c:valAx>
        <c:axId val="111308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13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203826007743117E-2"/>
          <c:y val="0.86572949848221348"/>
          <c:w val="0.86963754302978891"/>
          <c:h val="7.2210338669312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rebuchet MS" panose="020B0603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6177088045052E-2"/>
          <c:y val="2.3529494840946571E-2"/>
          <c:w val="0.71972916022247146"/>
          <c:h val="0.76163844321317908"/>
        </c:manualLayout>
      </c:layout>
      <c:barChart>
        <c:barDir val="col"/>
        <c:grouping val="percentStacked"/>
        <c:varyColors val="0"/>
        <c:ser>
          <c:idx val="13"/>
          <c:order val="0"/>
          <c:tx>
            <c:strRef>
              <c:f>Sheet1!$A$2</c:f>
              <c:strCache>
                <c:ptCount val="1"/>
                <c:pt idx="0">
                  <c:v>Very poor</c:v>
                </c:pt>
              </c:strCache>
            </c:strRef>
          </c:tx>
          <c:spPr>
            <a:solidFill>
              <a:srgbClr val="0071B9"/>
            </a:solidFill>
            <a:ln w="12623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2.2914970807970314</c:v>
                </c:pt>
                <c:pt idx="1">
                  <c:v>2.483264792130452</c:v>
                </c:pt>
                <c:pt idx="2">
                  <c:v>7.1518955877118815</c:v>
                </c:pt>
                <c:pt idx="3">
                  <c:v>7.1699832591220156</c:v>
                </c:pt>
                <c:pt idx="4">
                  <c:v>9.2653833191641777</c:v>
                </c:pt>
                <c:pt idx="5">
                  <c:v>9.3014450933671622</c:v>
                </c:pt>
                <c:pt idx="6">
                  <c:v>15.21210247008975</c:v>
                </c:pt>
                <c:pt idx="7">
                  <c:v>8.2655070607399885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6E-4D3B-8675-D4AABC4393AC}"/>
            </c:ext>
          </c:extLst>
        </c:ser>
        <c:ser>
          <c:idx val="14"/>
          <c:order val="1"/>
          <c:tx>
            <c:strRef>
              <c:f>Sheet1!$A$3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00A3E0"/>
            </a:solidFill>
            <a:ln w="12623">
              <a:noFill/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0"/>
                  <c:y val="7.71840816036299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Sheet1!$B$3:$I$3</c:f>
              <c:numCache>
                <c:formatCode>#,##0</c:formatCode>
                <c:ptCount val="8"/>
                <c:pt idx="0">
                  <c:v>10.918712808153346</c:v>
                </c:pt>
                <c:pt idx="1">
                  <c:v>14.133737387053833</c:v>
                </c:pt>
                <c:pt idx="2">
                  <c:v>37.537150848700655</c:v>
                </c:pt>
                <c:pt idx="3">
                  <c:v>31.725684910478069</c:v>
                </c:pt>
                <c:pt idx="4">
                  <c:v>35.23106010825915</c:v>
                </c:pt>
                <c:pt idx="5">
                  <c:v>40.801487837592006</c:v>
                </c:pt>
                <c:pt idx="6">
                  <c:v>34.907134598439448</c:v>
                </c:pt>
                <c:pt idx="7">
                  <c:v>29.766971767196836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6E-4D3B-8675-D4AABC4393AC}"/>
            </c:ext>
          </c:extLst>
        </c:ser>
        <c:ser>
          <c:idx val="15"/>
          <c:order val="2"/>
          <c:tx>
            <c:strRef>
              <c:f>Sheet1!$A$4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5B6770"/>
            </a:solidFill>
            <a:ln w="12623">
              <a:noFill/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4.631044896217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6E-4D3B-8675-D4AABC4393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Sheet1!$B$4:$I$4</c:f>
              <c:numCache>
                <c:formatCode>#,##0</c:formatCode>
                <c:ptCount val="8"/>
                <c:pt idx="0">
                  <c:v>46.853304380726819</c:v>
                </c:pt>
                <c:pt idx="1">
                  <c:v>64.512301346993979</c:v>
                </c:pt>
                <c:pt idx="2">
                  <c:v>44.031355497227374</c:v>
                </c:pt>
                <c:pt idx="3">
                  <c:v>51.355686470258497</c:v>
                </c:pt>
                <c:pt idx="4">
                  <c:v>44.901490451050911</c:v>
                </c:pt>
                <c:pt idx="5">
                  <c:v>44.199070565637378</c:v>
                </c:pt>
                <c:pt idx="6">
                  <c:v>43.428564448829292</c:v>
                </c:pt>
                <c:pt idx="7">
                  <c:v>46.316406001774546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6E-4D3B-8675-D4AABC4393AC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FFA300">
                <a:alpha val="61000"/>
              </a:srgbClr>
            </a:solidFill>
            <a:ln w="12623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246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Sheet1!$B$5:$I$5</c:f>
              <c:numCache>
                <c:formatCode>#,##0</c:formatCode>
                <c:ptCount val="8"/>
                <c:pt idx="0">
                  <c:v>30.386910447521277</c:v>
                </c:pt>
                <c:pt idx="1">
                  <c:v>16.574720703742965</c:v>
                </c:pt>
                <c:pt idx="2">
                  <c:v>9.4207349098675497</c:v>
                </c:pt>
                <c:pt idx="3">
                  <c:v>2.9357709608154141</c:v>
                </c:pt>
                <c:pt idx="4">
                  <c:v>5.8617962934507437</c:v>
                </c:pt>
                <c:pt idx="5">
                  <c:v>5.4976524385391841</c:v>
                </c:pt>
                <c:pt idx="6">
                  <c:v>3.4972140460164627</c:v>
                </c:pt>
                <c:pt idx="7">
                  <c:v>11.152208807344085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6E-4D3B-8675-D4AABC4393AC}"/>
            </c:ext>
          </c:extLst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rgbClr val="FFA300"/>
            </a:solidFill>
            <a:ln w="12623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1.0666667946506784E-2"/>
                  <c:y val="2.5728027201209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6E-4D3B-8675-D4AABC4393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5246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Sheet1!$B$6:$I$6</c:f>
              <c:numCache>
                <c:formatCode>#,##0</c:formatCode>
                <c:ptCount val="8"/>
                <c:pt idx="0">
                  <c:v>8.0091788363624623</c:v>
                </c:pt>
                <c:pt idx="1">
                  <c:v>1.3710716461233514</c:v>
                </c:pt>
                <c:pt idx="2">
                  <c:v>0.58026566859353124</c:v>
                </c:pt>
                <c:pt idx="3">
                  <c:v>0.8605296671460354</c:v>
                </c:pt>
                <c:pt idx="4">
                  <c:v>1.2539205209380182</c:v>
                </c:pt>
                <c:pt idx="5">
                  <c:v>0</c:v>
                </c:pt>
                <c:pt idx="6">
                  <c:v>0.93430616532802346</c:v>
                </c:pt>
                <c:pt idx="7">
                  <c:v>2.3225109447856513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6E-4D3B-8675-D4AABC4393AC}"/>
            </c:ext>
          </c:extLst>
        </c:ser>
        <c:ser>
          <c:idx val="2"/>
          <c:order val="5"/>
          <c:tx>
            <c:strRef>
              <c:f>Sheet1!$A$7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3714047389761966E-2"/>
                  <c:y val="1.286401360060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14287359794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Sheet1!$B$7:$I$7</c:f>
              <c:numCache>
                <c:formatCode>#,##0</c:formatCode>
                <c:ptCount val="8"/>
                <c:pt idx="0">
                  <c:v>1.5403964464389193</c:v>
                </c:pt>
                <c:pt idx="1">
                  <c:v>0.92490412395537536</c:v>
                </c:pt>
                <c:pt idx="2">
                  <c:v>1.2785974878989805</c:v>
                </c:pt>
                <c:pt idx="3">
                  <c:v>5.9523447321798288</c:v>
                </c:pt>
                <c:pt idx="4">
                  <c:v>3.4863493071367699</c:v>
                </c:pt>
                <c:pt idx="5">
                  <c:v>0.20034406486481962</c:v>
                </c:pt>
                <c:pt idx="6">
                  <c:v>2.0206782712967302</c:v>
                </c:pt>
                <c:pt idx="7">
                  <c:v>2.176395418160026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6E-4D3B-8675-D4AABC439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425792"/>
        <c:axId val="111439872"/>
      </c:barChart>
      <c:lineChart>
        <c:grouping val="standard"/>
        <c:varyColors val="0"/>
        <c:ser>
          <c:idx val="7"/>
          <c:order val="6"/>
          <c:tx>
            <c:strRef>
              <c:f>Sheet1!$A$8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Croatia</c:v>
                </c:pt>
                <c:pt idx="1">
                  <c:v>Kosovo*</c:v>
                </c:pt>
                <c:pt idx="2">
                  <c:v>The Former Yugoslav Republic of Macedonia</c:v>
                </c:pt>
                <c:pt idx="3">
                  <c:v>Montenegro</c:v>
                </c:pt>
                <c:pt idx="4">
                  <c:v>Serbia</c:v>
                </c:pt>
                <c:pt idx="5">
                  <c:v>Albania</c:v>
                </c:pt>
                <c:pt idx="6">
                  <c:v>Bosnia and Herzegovina</c:v>
                </c:pt>
                <c:pt idx="7">
                  <c:v>SEE</c:v>
                </c:pt>
              </c:strCache>
            </c:strRef>
          </c:cat>
          <c:val>
            <c:numRef>
              <c:f>Sheet1!$B$8:$I$8</c:f>
              <c:numCache>
                <c:formatCode>#,##0.0</c:formatCode>
                <c:ptCount val="8"/>
                <c:pt idx="0">
                  <c:v>3.3138704609316023</c:v>
                </c:pt>
                <c:pt idx="1">
                  <c:v>3.0021861904120217</c:v>
                </c:pt>
                <c:pt idx="2">
                  <c:v>2.5820594650485038</c:v>
                </c:pt>
                <c:pt idx="3">
                  <c:v>2.5820594650485038</c:v>
                </c:pt>
                <c:pt idx="4">
                  <c:v>2.5296811478439101</c:v>
                </c:pt>
                <c:pt idx="5">
                  <c:v>2.5296811478439101</c:v>
                </c:pt>
                <c:pt idx="6">
                  <c:v>2.3879778701878878</c:v>
                </c:pt>
                <c:pt idx="7">
                  <c:v>2.688206590606228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86E-4D3B-8675-D4AABC439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42944"/>
        <c:axId val="111441408"/>
      </c:lineChart>
      <c:catAx>
        <c:axId val="1114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chemeClr val="tx1"/>
            </a:solidFill>
            <a:prstDash val="solid"/>
          </a:ln>
        </c:spPr>
        <c:txPr>
          <a:bodyPr rot="5400000" vert="horz"/>
          <a:lstStyle/>
          <a:p>
            <a:pPr rtl="0">
              <a:defRPr sz="800"/>
            </a:pPr>
            <a:endParaRPr lang="en-US"/>
          </a:p>
        </c:txPr>
        <c:crossAx val="1114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39872"/>
        <c:scaling>
          <c:orientation val="minMax"/>
        </c:scaling>
        <c:delete val="0"/>
        <c:axPos val="l"/>
        <c:majorGridlines>
          <c:spPr>
            <a:ln w="3156">
              <a:solidFill>
                <a:schemeClr val="hlink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31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1425792"/>
        <c:crosses val="autoZero"/>
        <c:crossBetween val="between"/>
        <c:majorUnit val="0.2"/>
      </c:valAx>
      <c:valAx>
        <c:axId val="111441408"/>
        <c:scaling>
          <c:orientation val="minMax"/>
          <c:max val="5"/>
          <c:min val="1"/>
        </c:scaling>
        <c:delete val="0"/>
        <c:axPos val="r"/>
        <c:numFmt formatCode="#,##0.0" sourceLinked="1"/>
        <c:majorTickMark val="out"/>
        <c:minorTickMark val="none"/>
        <c:tickLblPos val="nextTo"/>
        <c:crossAx val="111442944"/>
        <c:crosses val="max"/>
        <c:crossBetween val="between"/>
        <c:majorUnit val="1"/>
        <c:minorUnit val="1"/>
      </c:valAx>
      <c:catAx>
        <c:axId val="11144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41408"/>
        <c:crosses val="autoZero"/>
        <c:auto val="1"/>
        <c:lblAlgn val="ctr"/>
        <c:lblOffset val="100"/>
        <c:noMultiLvlLbl val="0"/>
      </c:catAx>
      <c:spPr>
        <a:noFill/>
        <a:ln w="3156">
          <a:solidFill>
            <a:srgbClr val="969696"/>
          </a:solidFill>
          <a:prstDash val="sysDash"/>
        </a:ln>
      </c:spPr>
    </c:plotArea>
    <c:legend>
      <c:legendPos val="r"/>
      <c:layout>
        <c:manualLayout>
          <c:xMode val="edge"/>
          <c:yMode val="edge"/>
          <c:x val="0.84640462953008977"/>
          <c:y val="3.4438198244002384E-2"/>
          <c:w val="0.13813926317775133"/>
          <c:h val="0.80883128004740179"/>
        </c:manualLayout>
      </c:layout>
      <c:overlay val="0"/>
      <c:spPr>
        <a:noFill/>
        <a:ln w="2524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Trebuchet MS" panose="020B0603020202020204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73602623388859E-2"/>
          <c:y val="1.6265810265502938E-2"/>
          <c:w val="0.62999944332737057"/>
          <c:h val="0.69809210542650713"/>
        </c:manualLayout>
      </c:layout>
      <c:barChart>
        <c:barDir val="col"/>
        <c:grouping val="percentStacked"/>
        <c:varyColors val="0"/>
        <c:ser>
          <c:idx val="13"/>
          <c:order val="0"/>
          <c:tx>
            <c:strRef>
              <c:f>Sheet1!$A$2</c:f>
              <c:strCache>
                <c:ptCount val="1"/>
                <c:pt idx="0">
                  <c:v>In a very negative way</c:v>
                </c:pt>
              </c:strCache>
            </c:strRef>
          </c:tx>
          <c:spPr>
            <a:solidFill>
              <a:srgbClr val="0071B9"/>
            </a:solidFill>
            <a:ln w="12623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</c:ser>
        <c:ser>
          <c:idx val="14"/>
          <c:order val="1"/>
          <c:tx>
            <c:strRef>
              <c:f>Sheet1!$A$3</c:f>
              <c:strCache>
                <c:ptCount val="1"/>
                <c:pt idx="0">
                  <c:v>In a negative way</c:v>
                </c:pt>
              </c:strCache>
            </c:strRef>
          </c:tx>
          <c:spPr>
            <a:solidFill>
              <a:srgbClr val="00A3E0"/>
            </a:solidFill>
            <a:ln w="12623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1.6319869441044476E-3"/>
                  <c:y val="5.34747762217460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Sheet1!$B$3:$I$3</c:f>
              <c:numCache>
                <c:formatCode>#,##0</c:formatCode>
                <c:ptCount val="8"/>
                <c:pt idx="0">
                  <c:v>4</c:v>
                </c:pt>
                <c:pt idx="1">
                  <c:v>8</c:v>
                </c:pt>
                <c:pt idx="2">
                  <c:v>21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>
                  <c:v>29</c:v>
                </c:pt>
                <c:pt idx="7">
                  <c:v>14</c:v>
                </c:pt>
              </c:numCache>
            </c:numRef>
          </c:val>
        </c:ser>
        <c:ser>
          <c:idx val="15"/>
          <c:order val="2"/>
          <c:tx>
            <c:strRef>
              <c:f>Sheet1!$A$4</c:f>
              <c:strCache>
                <c:ptCount val="1"/>
                <c:pt idx="0">
                  <c:v>Neither negative nor positive</c:v>
                </c:pt>
              </c:strCache>
            </c:strRef>
          </c:tx>
          <c:spPr>
            <a:solidFill>
              <a:srgbClr val="00A3E0">
                <a:alpha val="50196"/>
              </a:srgbClr>
            </a:solidFill>
            <a:ln w="12623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0"/>
                  <c:y val="2.9331336573358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/>
              <a:lstStyle/>
              <a:p>
                <a:pPr>
                  <a:defRPr sz="1000" b="0"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Sheet1!$B$4:$I$4</c:f>
              <c:numCache>
                <c:formatCode>#,##0</c:formatCode>
                <c:ptCount val="8"/>
                <c:pt idx="0">
                  <c:v>28</c:v>
                </c:pt>
                <c:pt idx="1">
                  <c:v>38</c:v>
                </c:pt>
                <c:pt idx="2">
                  <c:v>30</c:v>
                </c:pt>
                <c:pt idx="3">
                  <c:v>54</c:v>
                </c:pt>
                <c:pt idx="4">
                  <c:v>52</c:v>
                </c:pt>
                <c:pt idx="5">
                  <c:v>49</c:v>
                </c:pt>
                <c:pt idx="6">
                  <c:v>30</c:v>
                </c:pt>
                <c:pt idx="7">
                  <c:v>43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In a positive way</c:v>
                </c:pt>
              </c:strCache>
            </c:strRef>
          </c:tx>
          <c:spPr>
            <a:solidFill>
              <a:srgbClr val="F2A900">
                <a:alpha val="50196"/>
              </a:srgbClr>
            </a:solidFill>
            <a:ln w="12623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3.9872408293460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4.31951089845826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91338687329155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/>
              <a:lstStyle/>
              <a:p>
                <a:pPr>
                  <a:defRPr sz="1000" b="0"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Sheet1!$B$5:$I$5</c:f>
              <c:numCache>
                <c:formatCode>#,##0</c:formatCode>
                <c:ptCount val="8"/>
                <c:pt idx="0">
                  <c:v>47</c:v>
                </c:pt>
                <c:pt idx="1">
                  <c:v>46</c:v>
                </c:pt>
                <c:pt idx="2">
                  <c:v>41</c:v>
                </c:pt>
                <c:pt idx="3">
                  <c:v>28</c:v>
                </c:pt>
                <c:pt idx="4">
                  <c:v>21</c:v>
                </c:pt>
                <c:pt idx="5">
                  <c:v>22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In a very positive way</c:v>
                </c:pt>
              </c:strCache>
            </c:strRef>
          </c:tx>
          <c:spPr>
            <a:solidFill>
              <a:srgbClr val="F2A900"/>
            </a:solidFill>
            <a:ln w="12623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0"/>
                  <c:y val="3.32270069112174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24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Sheet1!$B$6:$I$6</c:f>
              <c:numCache>
                <c:formatCode>#,##0</c:formatCode>
                <c:ptCount val="8"/>
                <c:pt idx="0">
                  <c:v>19</c:v>
                </c:pt>
                <c:pt idx="1">
                  <c:v>8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ser>
          <c:idx val="2"/>
          <c:order val="5"/>
          <c:tx>
            <c:strRef>
              <c:f>Sheet1!$A$7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Sheet1!$B$7:$I$7</c:f>
              <c:numCache>
                <c:formatCode>#,##0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2004096"/>
        <c:axId val="112030464"/>
      </c:barChart>
      <c:lineChart>
        <c:grouping val="standard"/>
        <c:varyColors val="0"/>
        <c:ser>
          <c:idx val="7"/>
          <c:order val="6"/>
          <c:tx>
            <c:strRef>
              <c:f>Sheet1!$A$8</c:f>
              <c:strCache>
                <c:ptCount val="1"/>
                <c:pt idx="0">
                  <c:v>Mean </c:v>
                </c:pt>
              </c:strCache>
            </c:strRef>
          </c:tx>
          <c:spPr>
            <a:ln w="25400">
              <a:solidFill>
                <a:srgbClr val="5B6770"/>
              </a:solidFill>
            </a:ln>
          </c:spPr>
          <c:marker>
            <c:symbol val="circle"/>
            <c:size val="7"/>
            <c:spPr>
              <a:solidFill>
                <a:srgbClr val="5B6770"/>
              </a:solidFill>
              <a:ln>
                <a:solidFill>
                  <a:srgbClr val="5B6770"/>
                </a:solidFill>
              </a:ln>
            </c:spPr>
          </c:marker>
          <c:dLbls>
            <c:dLbl>
              <c:idx val="2"/>
              <c:layout>
                <c:manualLayout>
                  <c:x val="-2.7984463998303764E-2"/>
                  <c:y val="2.493271967869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135411461217434E-2"/>
                  <c:y val="-5.241547258745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616450942408203E-2"/>
                  <c:y val="3.295393611195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984463998303764E-2"/>
                  <c:y val="-3.9237011787398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Kosovo*</c:v>
                </c:pt>
                <c:pt idx="1">
                  <c:v>Croatia</c:v>
                </c:pt>
                <c:pt idx="2">
                  <c:v>The Former Yugoslav Republic of Macedonia</c:v>
                </c:pt>
                <c:pt idx="3">
                  <c:v>Serbia</c:v>
                </c:pt>
                <c:pt idx="4">
                  <c:v>Bosnia and Herzegovina</c:v>
                </c:pt>
                <c:pt idx="5">
                  <c:v>Montenegro</c:v>
                </c:pt>
                <c:pt idx="6">
                  <c:v>Albania</c:v>
                </c:pt>
                <c:pt idx="7">
                  <c:v>SEE</c:v>
                </c:pt>
              </c:strCache>
            </c:strRef>
          </c:cat>
          <c:val>
            <c:numRef>
              <c:f>Sheet1!$B$8:$I$8</c:f>
              <c:numCache>
                <c:formatCode>#,##0.0</c:formatCode>
                <c:ptCount val="8"/>
                <c:pt idx="0">
                  <c:v>3.8</c:v>
                </c:pt>
                <c:pt idx="1">
                  <c:v>3.5</c:v>
                </c:pt>
                <c:pt idx="2">
                  <c:v>3.4</c:v>
                </c:pt>
                <c:pt idx="3">
                  <c:v>3.2</c:v>
                </c:pt>
                <c:pt idx="4">
                  <c:v>3.1</c:v>
                </c:pt>
                <c:pt idx="5">
                  <c:v>3</c:v>
                </c:pt>
                <c:pt idx="6">
                  <c:v>2.9</c:v>
                </c:pt>
                <c:pt idx="7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37888"/>
        <c:axId val="112032000"/>
      </c:lineChart>
      <c:catAx>
        <c:axId val="11200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203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304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Trebuchet MS" panose="020B0603020202020204" pitchFamily="34" charset="0"/>
              </a:defRPr>
            </a:pPr>
            <a:endParaRPr lang="en-US"/>
          </a:p>
        </c:txPr>
        <c:crossAx val="112004096"/>
        <c:crosses val="autoZero"/>
        <c:crossBetween val="between"/>
        <c:majorUnit val="0.2"/>
      </c:valAx>
      <c:valAx>
        <c:axId val="112032000"/>
        <c:scaling>
          <c:orientation val="minMax"/>
          <c:max val="5"/>
          <c:min val="1"/>
        </c:scaling>
        <c:delete val="0"/>
        <c:axPos val="r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rebuchet MS" panose="020B0603020202020204" pitchFamily="34" charset="0"/>
              </a:defRPr>
            </a:pPr>
            <a:endParaRPr lang="en-US"/>
          </a:p>
        </c:txPr>
        <c:crossAx val="112037888"/>
        <c:crosses val="max"/>
        <c:crossBetween val="between"/>
        <c:majorUnit val="1"/>
        <c:minorUnit val="1"/>
      </c:valAx>
      <c:catAx>
        <c:axId val="112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0320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405155420234536"/>
          <c:y val="0.27543760574776793"/>
          <c:w val="0.17248738307407258"/>
          <c:h val="0.59343861049812385"/>
        </c:manualLayout>
      </c:layout>
      <c:overlay val="0"/>
      <c:spPr>
        <a:noFill/>
        <a:ln w="25246">
          <a:noFill/>
        </a:ln>
      </c:spPr>
      <c:txPr>
        <a:bodyPr/>
        <a:lstStyle/>
        <a:p>
          <a:pPr>
            <a:defRPr sz="8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0029735757248087E-2"/>
          <c:w val="0.73222906847094937"/>
          <c:h val="0.687195915235336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Roads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61.500000000000185</c:v>
                </c:pt>
                <c:pt idx="1">
                  <c:v>64.76683937823816</c:v>
                </c:pt>
                <c:pt idx="2">
                  <c:v>38.725490196078397</c:v>
                </c:pt>
                <c:pt idx="3">
                  <c:v>37.500000000000142</c:v>
                </c:pt>
                <c:pt idx="4">
                  <c:v>65.517241379310406</c:v>
                </c:pt>
                <c:pt idx="5">
                  <c:v>54.545454545454625</c:v>
                </c:pt>
                <c:pt idx="6">
                  <c:v>55.656108597285147</c:v>
                </c:pt>
                <c:pt idx="7">
                  <c:v>50.894315437944279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Telecommunications</c:v>
                </c:pt>
              </c:strCache>
            </c:strRef>
          </c:tx>
          <c:spPr>
            <a:solidFill>
              <a:srgbClr val="0071B9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1B9">
                  <a:alpha val="50196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1B9">
                  <a:alpha val="50196"/>
                </a:srgbClr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1B9">
                  <a:alpha val="50196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1B9">
                  <a:alpha val="50196"/>
                </a:srgbClr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10.000000000000036</c:v>
                </c:pt>
                <c:pt idx="1">
                  <c:v>4.6632124352331568</c:v>
                </c:pt>
                <c:pt idx="2">
                  <c:v>25.980392156862688</c:v>
                </c:pt>
                <c:pt idx="3">
                  <c:v>17.000000000000064</c:v>
                </c:pt>
                <c:pt idx="4">
                  <c:v>16.74876847290648</c:v>
                </c:pt>
                <c:pt idx="5">
                  <c:v>12.440191387559794</c:v>
                </c:pt>
                <c:pt idx="6">
                  <c:v>9.5022624434389371</c:v>
                </c:pt>
                <c:pt idx="7">
                  <c:v>15.99780704997281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A3E0"/>
              </a:solidFill>
              <a:ln w="19050">
                <a:noFill/>
              </a:ln>
            </c:spPr>
          </c:dPt>
          <c:dLbls>
            <c:dLbl>
              <c:idx val="1"/>
              <c:numFmt formatCode="#,##0" sourceLinked="0"/>
              <c:spPr>
                <a:ln w="19050"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Trebuchet MS" panose="020B0603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14.500000000000048</c:v>
                </c:pt>
                <c:pt idx="1">
                  <c:v>4.1450777202072508</c:v>
                </c:pt>
                <c:pt idx="2">
                  <c:v>8.3333333333333233</c:v>
                </c:pt>
                <c:pt idx="3">
                  <c:v>42.500000000000163</c:v>
                </c:pt>
                <c:pt idx="4">
                  <c:v>5.9113300492611103</c:v>
                </c:pt>
                <c:pt idx="5">
                  <c:v>7.6555023923444887</c:v>
                </c:pt>
                <c:pt idx="6">
                  <c:v>9.5022624434389371</c:v>
                </c:pt>
                <c:pt idx="7">
                  <c:v>10.127629260485968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Railroads</c:v>
                </c:pt>
              </c:strCache>
            </c:strRef>
          </c:tx>
          <c:spPr>
            <a:solidFill>
              <a:srgbClr val="00A3E0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A3E0">
                  <a:alpha val="50196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A3E0">
                  <a:alpha val="50196"/>
                </a:srgbClr>
              </a:solidFill>
              <a:ln w="1905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A3E0">
                  <a:alpha val="50196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A3E0">
                  <a:alpha val="50196"/>
                </a:srgbClr>
              </a:solidFill>
              <a:ln w="19050">
                <a:noFill/>
              </a:ln>
            </c:spPr>
          </c:dPt>
          <c:dLbls>
            <c:dLbl>
              <c:idx val="3"/>
              <c:layout>
                <c:manualLayout>
                  <c:x val="-4.1009505486716636E-3"/>
                  <c:y val="1.716564168412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6.0000000000000195</c:v>
                </c:pt>
                <c:pt idx="1">
                  <c:v>8.8082901554404085</c:v>
                </c:pt>
                <c:pt idx="2">
                  <c:v>5.3921568627450922</c:v>
                </c:pt>
                <c:pt idx="3">
                  <c:v>0.50000000000000178</c:v>
                </c:pt>
                <c:pt idx="4">
                  <c:v>3.9408866995074066</c:v>
                </c:pt>
                <c:pt idx="5">
                  <c:v>2.8708133971291834</c:v>
                </c:pt>
                <c:pt idx="6">
                  <c:v>4.0723981900452593</c:v>
                </c:pt>
                <c:pt idx="7">
                  <c:v>5.0710529781594111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Air travel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Lbls>
            <c:dLbl>
              <c:idx val="6"/>
              <c:layout>
                <c:manualLayout>
                  <c:x val="-2.0504752743357563E-3"/>
                  <c:y val="3.43312833682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3.5000000000000102</c:v>
                </c:pt>
                <c:pt idx="1">
                  <c:v>2.072538860103625</c:v>
                </c:pt>
                <c:pt idx="2">
                  <c:v>5.3921568627450922</c:v>
                </c:pt>
                <c:pt idx="4">
                  <c:v>0.98522167487685142</c:v>
                </c:pt>
                <c:pt idx="5">
                  <c:v>4.7846889952153058</c:v>
                </c:pt>
                <c:pt idx="6">
                  <c:v>1.3574660633484199</c:v>
                </c:pt>
                <c:pt idx="7">
                  <c:v>3.1123346571219255</c:v>
                </c:pt>
              </c:numCache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BDB65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BDB65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BDB65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BDB65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BDB65"/>
              </a:solidFill>
              <a:ln w="19050">
                <a:noFill/>
              </a:ln>
            </c:spPr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1.0000000000000031</c:v>
                </c:pt>
                <c:pt idx="1">
                  <c:v>2.072538860103625</c:v>
                </c:pt>
                <c:pt idx="2">
                  <c:v>2.4509803921568598</c:v>
                </c:pt>
                <c:pt idx="4">
                  <c:v>6.4039408866995364</c:v>
                </c:pt>
                <c:pt idx="5">
                  <c:v>0.4784688995215306</c:v>
                </c:pt>
                <c:pt idx="6">
                  <c:v>0.4524886877828066</c:v>
                </c:pt>
                <c:pt idx="7">
                  <c:v>1.8564647760494353</c:v>
                </c:pt>
              </c:numCache>
            </c:numRef>
          </c:val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Waterway transport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53326920350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14258230074949E-3"/>
                  <c:y val="-3.43312833682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252376371679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Sheet1!$I$2:$I$9</c:f>
              <c:numCache>
                <c:formatCode>#,##0</c:formatCode>
                <c:ptCount val="8"/>
                <c:pt idx="0">
                  <c:v>1.5000000000000047</c:v>
                </c:pt>
                <c:pt idx="1">
                  <c:v>1.5544041450777186</c:v>
                </c:pt>
                <c:pt idx="2">
                  <c:v>2.941176470588232</c:v>
                </c:pt>
                <c:pt idx="4">
                  <c:v>0</c:v>
                </c:pt>
                <c:pt idx="5">
                  <c:v>2.3923444976076529</c:v>
                </c:pt>
                <c:pt idx="6">
                  <c:v>0</c:v>
                </c:pt>
                <c:pt idx="7">
                  <c:v>1.4625811235937016</c:v>
                </c:pt>
              </c:numCache>
            </c:numRef>
          </c:val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57349897718368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Sheet1!$J$2:$J$9</c:f>
              <c:numCache>
                <c:formatCode>#,##0</c:formatCode>
                <c:ptCount val="8"/>
                <c:pt idx="0">
                  <c:v>0</c:v>
                </c:pt>
                <c:pt idx="1">
                  <c:v>3.626943005181344</c:v>
                </c:pt>
                <c:pt idx="2">
                  <c:v>3.9215686274509758</c:v>
                </c:pt>
                <c:pt idx="3">
                  <c:v>0.50000000000000178</c:v>
                </c:pt>
                <c:pt idx="4">
                  <c:v>0</c:v>
                </c:pt>
                <c:pt idx="5">
                  <c:v>0.9569377990430612</c:v>
                </c:pt>
                <c:pt idx="6">
                  <c:v>8.1447963800905168</c:v>
                </c:pt>
                <c:pt idx="7">
                  <c:v>4.1561997018984727</c:v>
                </c:pt>
              </c:numCache>
            </c:numRef>
          </c:val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6.1514258230074949E-3"/>
                  <c:y val="3.43312833682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019010973432508E-3"/>
                  <c:y val="-7.867494885918416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Sheet1!$K$2:$K$9</c:f>
              <c:numCache>
                <c:formatCode>#,##0</c:formatCode>
                <c:ptCount val="8"/>
                <c:pt idx="0">
                  <c:v>2.0000000000000062</c:v>
                </c:pt>
                <c:pt idx="1">
                  <c:v>8.2901554404145017</c:v>
                </c:pt>
                <c:pt idx="2">
                  <c:v>6.8627450980392073</c:v>
                </c:pt>
                <c:pt idx="3">
                  <c:v>2.0000000000000071</c:v>
                </c:pt>
                <c:pt idx="4">
                  <c:v>0.49261083743842571</c:v>
                </c:pt>
                <c:pt idx="5">
                  <c:v>13.875598086124386</c:v>
                </c:pt>
                <c:pt idx="6">
                  <c:v>11.312217194570161</c:v>
                </c:pt>
                <c:pt idx="7">
                  <c:v>7.3216150147730987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740800"/>
        <c:axId val="111742336"/>
      </c:barChart>
      <c:catAx>
        <c:axId val="1117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1742336"/>
        <c:crosses val="autoZero"/>
        <c:auto val="1"/>
        <c:lblAlgn val="ctr"/>
        <c:lblOffset val="100"/>
        <c:noMultiLvlLbl val="0"/>
      </c:catAx>
      <c:valAx>
        <c:axId val="111742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1740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3996585337744902"/>
          <c:y val="3.776441170507535E-2"/>
          <c:w val="0.19691505187702443"/>
          <c:h val="0.77311022504561733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1091682046833E-2"/>
          <c:y val="0.21337121669772996"/>
          <c:w val="0.94167970709401172"/>
          <c:h val="0.44617069697335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 contacts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47.378880230243681</c:v>
                </c:pt>
                <c:pt idx="1">
                  <c:v>60.258590093006163</c:v>
                </c:pt>
                <c:pt idx="2">
                  <c:v>56.675829099266615</c:v>
                </c:pt>
                <c:pt idx="3">
                  <c:v>30.400224535865153</c:v>
                </c:pt>
                <c:pt idx="4">
                  <c:v>25.20195566227283</c:v>
                </c:pt>
                <c:pt idx="5">
                  <c:v>40.999025342275239</c:v>
                </c:pt>
                <c:pt idx="6">
                  <c:v>45.085347380125398</c:v>
                </c:pt>
                <c:pt idx="7">
                  <c:v>49.644550350324344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Network of family and friends in high places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31.328308771638774</c:v>
                </c:pt>
                <c:pt idx="1">
                  <c:v>40.201463006599035</c:v>
                </c:pt>
                <c:pt idx="2">
                  <c:v>36.075335216670751</c:v>
                </c:pt>
                <c:pt idx="3">
                  <c:v>34.423342552362939</c:v>
                </c:pt>
                <c:pt idx="4">
                  <c:v>25.752706140680161</c:v>
                </c:pt>
                <c:pt idx="5">
                  <c:v>46.199577206708106</c:v>
                </c:pt>
                <c:pt idx="6">
                  <c:v>25.277377396790286</c:v>
                </c:pt>
                <c:pt idx="7">
                  <c:v>36.601555309662913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of one's qualification/education</c:v>
                </c:pt>
              </c:strCache>
            </c:strRef>
          </c:tx>
          <c:spPr>
            <a:solidFill>
              <a:srgbClr val="00A3E0">
                <a:alpha val="50196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33.051955544197959</c:v>
                </c:pt>
                <c:pt idx="1">
                  <c:v>24.611887013427683</c:v>
                </c:pt>
                <c:pt idx="2">
                  <c:v>24.405821858432219</c:v>
                </c:pt>
                <c:pt idx="3">
                  <c:v>31.281382395896827</c:v>
                </c:pt>
                <c:pt idx="4">
                  <c:v>57.456232178070394</c:v>
                </c:pt>
                <c:pt idx="5">
                  <c:v>48.607114986121417</c:v>
                </c:pt>
                <c:pt idx="6">
                  <c:v>32.515524303561129</c:v>
                </c:pt>
                <c:pt idx="7">
                  <c:v>31.937363660736136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Professional experience</c:v>
                </c:pt>
              </c:strCache>
            </c:strRef>
          </c:tx>
          <c:spPr>
            <a:solidFill>
              <a:srgbClr val="F2A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16.516434339638867</c:v>
                </c:pt>
                <c:pt idx="1">
                  <c:v>15.351918143402706</c:v>
                </c:pt>
                <c:pt idx="2">
                  <c:v>15.325675524996495</c:v>
                </c:pt>
                <c:pt idx="3">
                  <c:v>18.547105284076689</c:v>
                </c:pt>
                <c:pt idx="4">
                  <c:v>46.942334042096945</c:v>
                </c:pt>
                <c:pt idx="5">
                  <c:v>33.996926577650846</c:v>
                </c:pt>
                <c:pt idx="6">
                  <c:v>19.01121325774076</c:v>
                </c:pt>
                <c:pt idx="7">
                  <c:v>20.163904711274789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Ability to adapt</c:v>
                </c:pt>
              </c:strCache>
            </c:strRef>
          </c:tx>
          <c:spPr>
            <a:solidFill>
              <a:srgbClr val="FBDB6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25.668655474787474</c:v>
                </c:pt>
                <c:pt idx="1">
                  <c:v>18.93080714036644</c:v>
                </c:pt>
                <c:pt idx="2">
                  <c:v>17.094298006093801</c:v>
                </c:pt>
                <c:pt idx="3">
                  <c:v>28.879566154829956</c:v>
                </c:pt>
                <c:pt idx="4">
                  <c:v>4.6915406380621079</c:v>
                </c:pt>
                <c:pt idx="5">
                  <c:v>8.4979907710967648</c:v>
                </c:pt>
                <c:pt idx="6">
                  <c:v>25.538360426724132</c:v>
                </c:pt>
                <c:pt idx="7">
                  <c:v>18.81655517454675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Language skills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12.980960738497116</c:v>
                </c:pt>
                <c:pt idx="1">
                  <c:v>7.3530530810377508</c:v>
                </c:pt>
                <c:pt idx="2">
                  <c:v>7.4699071434567061</c:v>
                </c:pt>
                <c:pt idx="3">
                  <c:v>12.360850469125825</c:v>
                </c:pt>
                <c:pt idx="4">
                  <c:v>11.985747671629877</c:v>
                </c:pt>
                <c:pt idx="5">
                  <c:v>6.6015508814655908</c:v>
                </c:pt>
                <c:pt idx="6">
                  <c:v>13.763849864928492</c:v>
                </c:pt>
                <c:pt idx="7">
                  <c:v>9.2905796291793674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Computer skills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10.04515934819648</c:v>
                </c:pt>
                <c:pt idx="1">
                  <c:v>8.9313395687178776</c:v>
                </c:pt>
                <c:pt idx="2">
                  <c:v>5.9204118674654005</c:v>
                </c:pt>
                <c:pt idx="3">
                  <c:v>10.652959631285833</c:v>
                </c:pt>
                <c:pt idx="4">
                  <c:v>3.374079776913077</c:v>
                </c:pt>
                <c:pt idx="5">
                  <c:v>2.6999772607328358</c:v>
                </c:pt>
                <c:pt idx="6">
                  <c:v>6.5424725570790523</c:v>
                </c:pt>
                <c:pt idx="7">
                  <c:v>7.61778108351358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Willingness to work abroad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Sheet1!$I$2:$I$9</c:f>
              <c:numCache>
                <c:formatCode>#,##0</c:formatCode>
                <c:ptCount val="8"/>
                <c:pt idx="0">
                  <c:v>9.8893200294992578</c:v>
                </c:pt>
                <c:pt idx="1">
                  <c:v>4.7023107112748823</c:v>
                </c:pt>
                <c:pt idx="2">
                  <c:v>7.3780840443008051</c:v>
                </c:pt>
                <c:pt idx="3">
                  <c:v>9.3286937829124668</c:v>
                </c:pt>
                <c:pt idx="4">
                  <c:v>3.1444758795930752</c:v>
                </c:pt>
                <c:pt idx="5">
                  <c:v>5.4005259113960022</c:v>
                </c:pt>
                <c:pt idx="6">
                  <c:v>10.612440658428405</c:v>
                </c:pt>
                <c:pt idx="7">
                  <c:v>6.7241191446031463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Ethnic affiliation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 formatCode="#,##0">
                  <c:v>1.494834398127137</c:v>
                </c:pt>
                <c:pt idx="2" formatCode="#,##0">
                  <c:v>1.8278499385907578</c:v>
                </c:pt>
                <c:pt idx="3" formatCode="#,##0">
                  <c:v>7.104311090288645</c:v>
                </c:pt>
                <c:pt idx="5" formatCode="#,##0">
                  <c:v>0.60032656450016397</c:v>
                </c:pt>
                <c:pt idx="6" formatCode="#,##0">
                  <c:v>3.0594762423291826</c:v>
                </c:pt>
                <c:pt idx="7" formatCode="#,##0">
                  <c:v>1.5201866606897996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None of these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2" formatCode="#,##0">
                  <c:v>0.92087055947969398</c:v>
                </c:pt>
                <c:pt idx="3" formatCode="#,##0">
                  <c:v>0.58340406340553519</c:v>
                </c:pt>
                <c:pt idx="6" formatCode="#,##0">
                  <c:v>0.82635590920443858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Sheet1!$L$2:$L$9</c:f>
              <c:numCache>
                <c:formatCode>#,##0</c:formatCode>
                <c:ptCount val="8"/>
                <c:pt idx="0">
                  <c:v>0.72786596786671376</c:v>
                </c:pt>
                <c:pt idx="1">
                  <c:v>3.0893888446080537</c:v>
                </c:pt>
                <c:pt idx="2">
                  <c:v>0.74879101052465713</c:v>
                </c:pt>
                <c:pt idx="3">
                  <c:v>3.1028206705829602</c:v>
                </c:pt>
                <c:pt idx="4">
                  <c:v>0.50509831257635751</c:v>
                </c:pt>
                <c:pt idx="5">
                  <c:v>0.59889167710214575</c:v>
                </c:pt>
                <c:pt idx="7">
                  <c:v>1.6868703418057722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DK/refuse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Sheet1!$M$2:$M$9</c:f>
              <c:numCache>
                <c:formatCode>#,##0</c:formatCode>
                <c:ptCount val="8"/>
                <c:pt idx="0">
                  <c:v>0.84022231226354127</c:v>
                </c:pt>
                <c:pt idx="1">
                  <c:v>0.92751995515375874</c:v>
                </c:pt>
                <c:pt idx="2">
                  <c:v>1.2548509823647858</c:v>
                </c:pt>
                <c:pt idx="3">
                  <c:v>1.468349416147283</c:v>
                </c:pt>
                <c:pt idx="6">
                  <c:v>1.4014687802542292</c:v>
                </c:pt>
                <c:pt idx="7">
                  <c:v>0.88837793330846826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1912064"/>
        <c:axId val="111913600"/>
      </c:barChart>
      <c:catAx>
        <c:axId val="1119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1913600"/>
        <c:crosses val="autoZero"/>
        <c:auto val="1"/>
        <c:lblAlgn val="ctr"/>
        <c:lblOffset val="100"/>
        <c:noMultiLvlLbl val="0"/>
      </c:catAx>
      <c:valAx>
        <c:axId val="111913600"/>
        <c:scaling>
          <c:orientation val="minMax"/>
          <c:max val="70"/>
        </c:scaling>
        <c:delete val="1"/>
        <c:axPos val="l"/>
        <c:numFmt formatCode="#,##0" sourceLinked="1"/>
        <c:majorTickMark val="out"/>
        <c:minorTickMark val="none"/>
        <c:tickLblPos val="nextTo"/>
        <c:crossAx val="111912064"/>
        <c:crosses val="autoZero"/>
        <c:crossBetween val="between"/>
      </c:valAx>
    </c:plotArea>
    <c:legend>
      <c:legendPos val="t"/>
      <c:legendEntry>
        <c:idx val="4"/>
        <c:txPr>
          <a:bodyPr/>
          <a:lstStyle/>
          <a:p>
            <a:pPr>
              <a:defRPr sz="800" b="0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1801539812987457E-5"/>
          <c:y val="1.886575701697225E-2"/>
          <c:w val="0.99995819846018696"/>
          <c:h val="0.16284911553765924"/>
        </c:manualLayout>
      </c:layout>
      <c:overlay val="0"/>
      <c:txPr>
        <a:bodyPr/>
        <a:lstStyle/>
        <a:p>
          <a:pPr>
            <a:defRPr sz="800" b="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953079109711534E-2"/>
          <c:y val="5.1081371199549461E-2"/>
          <c:w val="0.92974136943623564"/>
          <c:h val="0.668074571803876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rgbClr val="FFA300"/>
            </a:solidFill>
            <a:ln w="3162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Political 
parties</c:v>
                </c:pt>
                <c:pt idx="1">
                  <c:v>Judiciary</c:v>
                </c:pt>
                <c:pt idx="2">
                  <c:v>Medical and 
health services</c:v>
                </c:pt>
                <c:pt idx="3">
                  <c:v>Customs</c:v>
                </c:pt>
                <c:pt idx="4">
                  <c:v>Parliament</c:v>
                </c:pt>
                <c:pt idx="5">
                  <c:v>Public officials 
/civil servants</c:v>
                </c:pt>
                <c:pt idx="6">
                  <c:v>Police</c:v>
                </c:pt>
                <c:pt idx="7">
                  <c:v>Media</c:v>
                </c:pt>
                <c:pt idx="8">
                  <c:v>Education 
system</c:v>
                </c:pt>
                <c:pt idx="9">
                  <c:v>Business/
private sector</c:v>
                </c:pt>
                <c:pt idx="10">
                  <c:v>NGOs</c:v>
                </c:pt>
                <c:pt idx="11">
                  <c:v>Religious 
bodies</c:v>
                </c:pt>
                <c:pt idx="12">
                  <c:v>Military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47.697925924390475</c:v>
                </c:pt>
                <c:pt idx="1">
                  <c:v>41.425296051136911</c:v>
                </c:pt>
                <c:pt idx="2">
                  <c:v>38.103793275867751</c:v>
                </c:pt>
                <c:pt idx="3">
                  <c:v>40.923150062143115</c:v>
                </c:pt>
                <c:pt idx="4">
                  <c:v>38.535874970994968</c:v>
                </c:pt>
                <c:pt idx="5">
                  <c:v>31.976186131788932</c:v>
                </c:pt>
                <c:pt idx="6">
                  <c:v>33.587143546215408</c:v>
                </c:pt>
                <c:pt idx="7">
                  <c:v>29.075733389237616</c:v>
                </c:pt>
                <c:pt idx="8">
                  <c:v>24.036806131944711</c:v>
                </c:pt>
                <c:pt idx="9">
                  <c:v>25.018366696521298</c:v>
                </c:pt>
                <c:pt idx="10">
                  <c:v>21.124364997224873</c:v>
                </c:pt>
                <c:pt idx="11">
                  <c:v>17.835937161335629</c:v>
                </c:pt>
                <c:pt idx="12">
                  <c:v>16.170655590141056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A-4A85-ABFC-60F64B6F5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FFC000"/>
            </a:solidFill>
            <a:ln w="3162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Political 
parties</c:v>
                </c:pt>
                <c:pt idx="1">
                  <c:v>Judiciary</c:v>
                </c:pt>
                <c:pt idx="2">
                  <c:v>Medical and 
health services</c:v>
                </c:pt>
                <c:pt idx="3">
                  <c:v>Customs</c:v>
                </c:pt>
                <c:pt idx="4">
                  <c:v>Parliament</c:v>
                </c:pt>
                <c:pt idx="5">
                  <c:v>Public officials 
/civil servants</c:v>
                </c:pt>
                <c:pt idx="6">
                  <c:v>Police</c:v>
                </c:pt>
                <c:pt idx="7">
                  <c:v>Media</c:v>
                </c:pt>
                <c:pt idx="8">
                  <c:v>Education 
system</c:v>
                </c:pt>
                <c:pt idx="9">
                  <c:v>Business/
private sector</c:v>
                </c:pt>
                <c:pt idx="10">
                  <c:v>NGOs</c:v>
                </c:pt>
                <c:pt idx="11">
                  <c:v>Religious 
bodies</c:v>
                </c:pt>
                <c:pt idx="12">
                  <c:v>Military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34.060077090066521</c:v>
                </c:pt>
                <c:pt idx="1">
                  <c:v>39.24375641028076</c:v>
                </c:pt>
                <c:pt idx="2">
                  <c:v>41.050426672219707</c:v>
                </c:pt>
                <c:pt idx="3">
                  <c:v>38.043162131513945</c:v>
                </c:pt>
                <c:pt idx="4">
                  <c:v>36.913256244520909</c:v>
                </c:pt>
                <c:pt idx="5">
                  <c:v>42.180738025920114</c:v>
                </c:pt>
                <c:pt idx="6">
                  <c:v>40.023960822482742</c:v>
                </c:pt>
                <c:pt idx="7">
                  <c:v>41.825322492522268</c:v>
                </c:pt>
                <c:pt idx="8">
                  <c:v>39.579268644959875</c:v>
                </c:pt>
                <c:pt idx="9">
                  <c:v>38.136520973207986</c:v>
                </c:pt>
                <c:pt idx="10">
                  <c:v>33.739093455917114</c:v>
                </c:pt>
                <c:pt idx="11">
                  <c:v>28.616947106613615</c:v>
                </c:pt>
                <c:pt idx="12">
                  <c:v>25.358397282694369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A-4A85-ABFC-60F64B6F5E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rgbClr val="00A3E0"/>
            </a:solidFill>
            <a:ln w="3162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4A-4A85-ABFC-60F64B6F5E0B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4A-4A85-ABFC-60F64B6F5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4A-4A85-ABFC-60F64B6F5E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Political 
parties</c:v>
                </c:pt>
                <c:pt idx="1">
                  <c:v>Judiciary</c:v>
                </c:pt>
                <c:pt idx="2">
                  <c:v>Medical and 
health services</c:v>
                </c:pt>
                <c:pt idx="3">
                  <c:v>Customs</c:v>
                </c:pt>
                <c:pt idx="4">
                  <c:v>Parliament</c:v>
                </c:pt>
                <c:pt idx="5">
                  <c:v>Public officials 
/civil servants</c:v>
                </c:pt>
                <c:pt idx="6">
                  <c:v>Police</c:v>
                </c:pt>
                <c:pt idx="7">
                  <c:v>Media</c:v>
                </c:pt>
                <c:pt idx="8">
                  <c:v>Education 
system</c:v>
                </c:pt>
                <c:pt idx="9">
                  <c:v>Business/
private sector</c:v>
                </c:pt>
                <c:pt idx="10">
                  <c:v>NGOs</c:v>
                </c:pt>
                <c:pt idx="11">
                  <c:v>Religious 
bodies</c:v>
                </c:pt>
                <c:pt idx="12">
                  <c:v>Military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8.7889501086243165</c:v>
                </c:pt>
                <c:pt idx="1">
                  <c:v>10.527701647043784</c:v>
                </c:pt>
                <c:pt idx="2">
                  <c:v>12.753760143852093</c:v>
                </c:pt>
                <c:pt idx="3">
                  <c:v>10.696285341508112</c:v>
                </c:pt>
                <c:pt idx="4">
                  <c:v>13.047969914111667</c:v>
                </c:pt>
                <c:pt idx="5">
                  <c:v>15.307237582481603</c:v>
                </c:pt>
                <c:pt idx="6">
                  <c:v>16.044512085620489</c:v>
                </c:pt>
                <c:pt idx="7">
                  <c:v>17.151469925489192</c:v>
                </c:pt>
                <c:pt idx="8">
                  <c:v>23.679105225660468</c:v>
                </c:pt>
                <c:pt idx="9">
                  <c:v>21.092367211173233</c:v>
                </c:pt>
                <c:pt idx="10">
                  <c:v>24.196167223106009</c:v>
                </c:pt>
                <c:pt idx="11">
                  <c:v>26.932043787721991</c:v>
                </c:pt>
                <c:pt idx="12">
                  <c:v>29.967954299276609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54A-4A85-ABFC-60F64B6F5E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Totally disagree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Political 
parties</c:v>
                </c:pt>
                <c:pt idx="1">
                  <c:v>Judiciary</c:v>
                </c:pt>
                <c:pt idx="2">
                  <c:v>Medical and 
health services</c:v>
                </c:pt>
                <c:pt idx="3">
                  <c:v>Customs</c:v>
                </c:pt>
                <c:pt idx="4">
                  <c:v>Parliament</c:v>
                </c:pt>
                <c:pt idx="5">
                  <c:v>Public officials 
/civil servants</c:v>
                </c:pt>
                <c:pt idx="6">
                  <c:v>Police</c:v>
                </c:pt>
                <c:pt idx="7">
                  <c:v>Media</c:v>
                </c:pt>
                <c:pt idx="8">
                  <c:v>Education 
system</c:v>
                </c:pt>
                <c:pt idx="9">
                  <c:v>Business/
private sector</c:v>
                </c:pt>
                <c:pt idx="10">
                  <c:v>NGOs</c:v>
                </c:pt>
                <c:pt idx="11">
                  <c:v>Religious 
bodies</c:v>
                </c:pt>
                <c:pt idx="12">
                  <c:v>Military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3.1543631988221699</c:v>
                </c:pt>
                <c:pt idx="1">
                  <c:v>3.0149005432979163</c:v>
                </c:pt>
                <c:pt idx="2">
                  <c:v>3.1214468085253171</c:v>
                </c:pt>
                <c:pt idx="3">
                  <c:v>3.2735276960733324</c:v>
                </c:pt>
                <c:pt idx="4">
                  <c:v>3.8624520491046463</c:v>
                </c:pt>
                <c:pt idx="5">
                  <c:v>3.600918225896133</c:v>
                </c:pt>
                <c:pt idx="6">
                  <c:v>3.8577058456429656</c:v>
                </c:pt>
                <c:pt idx="7">
                  <c:v>4.7888849494160626</c:v>
                </c:pt>
                <c:pt idx="8">
                  <c:v>5.7408410077654102</c:v>
                </c:pt>
                <c:pt idx="9">
                  <c:v>6.9753019171837796</c:v>
                </c:pt>
                <c:pt idx="10">
                  <c:v>8.1905335498607421</c:v>
                </c:pt>
                <c:pt idx="11">
                  <c:v>15.477605466072697</c:v>
                </c:pt>
                <c:pt idx="12">
                  <c:v>16.719701494550705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4A-4A85-ABFC-60F64B6F5E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Political 
parties</c:v>
                </c:pt>
                <c:pt idx="1">
                  <c:v>Judiciary</c:v>
                </c:pt>
                <c:pt idx="2">
                  <c:v>Medical and 
health services</c:v>
                </c:pt>
                <c:pt idx="3">
                  <c:v>Customs</c:v>
                </c:pt>
                <c:pt idx="4">
                  <c:v>Parliament</c:v>
                </c:pt>
                <c:pt idx="5">
                  <c:v>Public officials 
/civil servants</c:v>
                </c:pt>
                <c:pt idx="6">
                  <c:v>Police</c:v>
                </c:pt>
                <c:pt idx="7">
                  <c:v>Media</c:v>
                </c:pt>
                <c:pt idx="8">
                  <c:v>Education 
system</c:v>
                </c:pt>
                <c:pt idx="9">
                  <c:v>Business/
private sector</c:v>
                </c:pt>
                <c:pt idx="10">
                  <c:v>NGOs</c:v>
                </c:pt>
                <c:pt idx="11">
                  <c:v>Religious 
bodies</c:v>
                </c:pt>
                <c:pt idx="12">
                  <c:v>Military</c:v>
                </c:pt>
              </c:strCache>
            </c:strRef>
          </c:cat>
          <c:val>
            <c:numRef>
              <c:f>Sheet1!$F$2:$F$14</c:f>
              <c:numCache>
                <c:formatCode>#,##0</c:formatCode>
                <c:ptCount val="13"/>
                <c:pt idx="0">
                  <c:v>6.2986836780973627</c:v>
                </c:pt>
                <c:pt idx="1">
                  <c:v>5.7883453482415259</c:v>
                </c:pt>
                <c:pt idx="2">
                  <c:v>4.9705730995360424</c:v>
                </c:pt>
                <c:pt idx="3">
                  <c:v>7.0638747687623464</c:v>
                </c:pt>
                <c:pt idx="4">
                  <c:v>7.6404468212687151</c:v>
                </c:pt>
                <c:pt idx="5">
                  <c:v>6.9349200339142367</c:v>
                </c:pt>
                <c:pt idx="6">
                  <c:v>6.4866777000393858</c:v>
                </c:pt>
                <c:pt idx="7">
                  <c:v>7.1585892433358778</c:v>
                </c:pt>
                <c:pt idx="8">
                  <c:v>6.9639789896706761</c:v>
                </c:pt>
                <c:pt idx="9">
                  <c:v>8.777443201914835</c:v>
                </c:pt>
                <c:pt idx="10">
                  <c:v>12.749840773892346</c:v>
                </c:pt>
                <c:pt idx="11">
                  <c:v>11.137466478257261</c:v>
                </c:pt>
                <c:pt idx="12">
                  <c:v>11.783291333338477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54A-4A85-ABFC-60F64B6F5E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0663936"/>
        <c:axId val="110682112"/>
      </c:barChart>
      <c:catAx>
        <c:axId val="11066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  <a:prstDash val="solid"/>
          </a:ln>
        </c:spPr>
        <c:txPr>
          <a:bodyPr rot="-5400000" vert="horz"/>
          <a:lstStyle/>
          <a:p>
            <a:pPr>
              <a:lnSpc>
                <a:spcPts val="700"/>
              </a:lnSpc>
              <a:defRPr sz="800"/>
            </a:pPr>
            <a:endParaRPr lang="en-US"/>
          </a:p>
        </c:txPr>
        <c:crossAx val="110682112"/>
        <c:crossesAt val="0"/>
        <c:auto val="1"/>
        <c:lblAlgn val="ctr"/>
        <c:lblOffset val="100"/>
        <c:tickMarkSkip val="1"/>
        <c:noMultiLvlLbl val="0"/>
      </c:catAx>
      <c:valAx>
        <c:axId val="110682112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10663936"/>
        <c:crosses val="autoZero"/>
        <c:crossBetween val="between"/>
        <c:majorUnit val="0.1"/>
        <c:minorUnit val="0.05"/>
      </c:valAx>
      <c:spPr>
        <a:noFill/>
        <a:ln w="25298">
          <a:noFill/>
        </a:ln>
      </c:spPr>
    </c:plotArea>
    <c:legend>
      <c:legendPos val="t"/>
      <c:layout>
        <c:manualLayout>
          <c:xMode val="edge"/>
          <c:yMode val="edge"/>
          <c:x val="0"/>
          <c:y val="0.91611566600830396"/>
          <c:w val="1"/>
          <c:h val="8.2788102315372272E-2"/>
        </c:manualLayout>
      </c:layout>
      <c:overlay val="0"/>
      <c:spPr>
        <a:noFill/>
        <a:ln w="25298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Trebuchet MS" panose="020B0603020202020204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55700469293445E-2"/>
          <c:y val="0.22378355356133309"/>
          <c:w val="0.88487995142704512"/>
          <c:h val="0.38269193553975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Albania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Sheet1!$B$2:$B$14</c:f>
              <c:numCache>
                <c:formatCode>#,##0.0</c:formatCode>
                <c:ptCount val="13"/>
                <c:pt idx="0">
                  <c:v>3.1152793207122014</c:v>
                </c:pt>
                <c:pt idx="1">
                  <c:v>3.0213264694340611</c:v>
                </c:pt>
                <c:pt idx="2">
                  <c:v>2.8509840486309197</c:v>
                </c:pt>
                <c:pt idx="3">
                  <c:v>2.7666319303282259</c:v>
                </c:pt>
                <c:pt idx="4">
                  <c:v>2.7108400361654454</c:v>
                </c:pt>
                <c:pt idx="5">
                  <c:v>2.8374836323354828</c:v>
                </c:pt>
                <c:pt idx="6">
                  <c:v>3.1997429639398014</c:v>
                </c:pt>
                <c:pt idx="7">
                  <c:v>2.6208728547323119</c:v>
                </c:pt>
                <c:pt idx="8">
                  <c:v>2.6963922651974874</c:v>
                </c:pt>
                <c:pt idx="9" formatCode="0.0">
                  <c:v>2.2311029796714115</c:v>
                </c:pt>
                <c:pt idx="10" formatCode="0.0">
                  <c:v>2.1371476064117272</c:v>
                </c:pt>
                <c:pt idx="11" formatCode="0.0">
                  <c:v>2.4092240160167497</c:v>
                </c:pt>
                <c:pt idx="12" formatCode="0.0">
                  <c:v>1.961883772221283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>
              <a:solidFill>
                <a:srgbClr val="F2A9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Sheet1!$C$2:$C$14</c:f>
              <c:numCache>
                <c:formatCode>#,##0.0</c:formatCode>
                <c:ptCount val="13"/>
                <c:pt idx="0">
                  <c:v>3.064125718026121</c:v>
                </c:pt>
                <c:pt idx="1">
                  <c:v>3.0406398607416896</c:v>
                </c:pt>
                <c:pt idx="2">
                  <c:v>3.1177487749126183</c:v>
                </c:pt>
                <c:pt idx="3">
                  <c:v>3.0189412648845071</c:v>
                </c:pt>
                <c:pt idx="4">
                  <c:v>2.9894964843790253</c:v>
                </c:pt>
                <c:pt idx="5">
                  <c:v>2.8382872560757533</c:v>
                </c:pt>
                <c:pt idx="6">
                  <c:v>2.7656019940666843</c:v>
                </c:pt>
                <c:pt idx="7">
                  <c:v>2.7177213781837626</c:v>
                </c:pt>
                <c:pt idx="8">
                  <c:v>2.7555800607389784</c:v>
                </c:pt>
                <c:pt idx="9" formatCode="0.0">
                  <c:v>2.6770463151752479</c:v>
                </c:pt>
                <c:pt idx="10" formatCode="0.0">
                  <c:v>2.423692518180149</c:v>
                </c:pt>
                <c:pt idx="11" formatCode="0.0">
                  <c:v>2.4111319267831091</c:v>
                </c:pt>
                <c:pt idx="12" formatCode="0.0">
                  <c:v>2.0772234982092104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Kosovo*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Sheet1!$D$2:$D$14</c:f>
              <c:numCache>
                <c:formatCode>#,##0.0</c:formatCode>
                <c:ptCount val="13"/>
                <c:pt idx="0">
                  <c:v>3.0526605599069403</c:v>
                </c:pt>
                <c:pt idx="1">
                  <c:v>2.9837991807054749</c:v>
                </c:pt>
                <c:pt idx="2">
                  <c:v>2.9130776897738073</c:v>
                </c:pt>
                <c:pt idx="3">
                  <c:v>2.8383539453348305</c:v>
                </c:pt>
                <c:pt idx="4">
                  <c:v>2.8989426243215517</c:v>
                </c:pt>
                <c:pt idx="5">
                  <c:v>3.0760167718322267</c:v>
                </c:pt>
                <c:pt idx="6">
                  <c:v>2.9914648376405952</c:v>
                </c:pt>
                <c:pt idx="7">
                  <c:v>2.9996512484791236</c:v>
                </c:pt>
                <c:pt idx="8">
                  <c:v>2.8334117644674564</c:v>
                </c:pt>
                <c:pt idx="9" formatCode="0.0">
                  <c:v>2.8808142533247985</c:v>
                </c:pt>
                <c:pt idx="10" formatCode="0.0">
                  <c:v>2.7114752728359464</c:v>
                </c:pt>
                <c:pt idx="11" formatCode="0.0">
                  <c:v>2.8094957447193782</c:v>
                </c:pt>
                <c:pt idx="12" formatCode="0.0">
                  <c:v>2.4931027545038509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The Former Yugoslav Republic of Macedonia</c:v>
                </c:pt>
              </c:strCache>
            </c:strRef>
          </c:tx>
          <c:spPr>
            <a:ln>
              <a:solidFill>
                <a:srgbClr val="00A3E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Sheet1!$E$2:$E$14</c:f>
              <c:numCache>
                <c:formatCode>#,##0.0</c:formatCode>
                <c:ptCount val="13"/>
                <c:pt idx="0">
                  <c:v>3.4909219983954025</c:v>
                </c:pt>
                <c:pt idx="1">
                  <c:v>3.3728565226448834</c:v>
                </c:pt>
                <c:pt idx="2">
                  <c:v>3.1207905305682413</c:v>
                </c:pt>
                <c:pt idx="3">
                  <c:v>2.9463768213447565</c:v>
                </c:pt>
                <c:pt idx="4">
                  <c:v>3.2749266412512936</c:v>
                </c:pt>
                <c:pt idx="5">
                  <c:v>3.0094504526539088</c:v>
                </c:pt>
                <c:pt idx="6">
                  <c:v>3.1684179676830579</c:v>
                </c:pt>
                <c:pt idx="7">
                  <c:v>2.9382433945554531</c:v>
                </c:pt>
                <c:pt idx="8">
                  <c:v>3.0404482679294498</c:v>
                </c:pt>
                <c:pt idx="9" formatCode="0.0">
                  <c:v>2.9157126278064056</c:v>
                </c:pt>
                <c:pt idx="10" formatCode="0.0">
                  <c:v>2.7257294358265738</c:v>
                </c:pt>
                <c:pt idx="11" formatCode="0.0">
                  <c:v>3.0516491585634435</c:v>
                </c:pt>
                <c:pt idx="12" formatCode="0.0">
                  <c:v>2.3972328904034259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Montenegro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Sheet1!$F$2:$F$14</c:f>
              <c:numCache>
                <c:formatCode>#,##0.0</c:formatCode>
                <c:ptCount val="13"/>
                <c:pt idx="0">
                  <c:v>3.4345653467978652</c:v>
                </c:pt>
                <c:pt idx="1">
                  <c:v>3.2809779939705788</c:v>
                </c:pt>
                <c:pt idx="2">
                  <c:v>3.2817572652929297</c:v>
                </c:pt>
                <c:pt idx="3">
                  <c:v>2.9897638257997836</c:v>
                </c:pt>
                <c:pt idx="4">
                  <c:v>2.9993649326610985</c:v>
                </c:pt>
                <c:pt idx="5">
                  <c:v>3.1866844586912886</c:v>
                </c:pt>
                <c:pt idx="6">
                  <c:v>3.2231358200637632</c:v>
                </c:pt>
                <c:pt idx="7">
                  <c:v>2.9762403567526468</c:v>
                </c:pt>
                <c:pt idx="8">
                  <c:v>3.0262932874129871</c:v>
                </c:pt>
                <c:pt idx="9" formatCode="0.0">
                  <c:v>2.9285038221230599</c:v>
                </c:pt>
                <c:pt idx="10" formatCode="0.0">
                  <c:v>2.8268502349854527</c:v>
                </c:pt>
                <c:pt idx="11" formatCode="0.0">
                  <c:v>2.9013371622258295</c:v>
                </c:pt>
                <c:pt idx="12" formatCode="0.0">
                  <c:v>2.2182346301428031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Serbia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Sheet1!$G$2:$G$14</c:f>
              <c:numCache>
                <c:formatCode>#,##0.0</c:formatCode>
                <c:ptCount val="13"/>
                <c:pt idx="0">
                  <c:v>3.1294349022972314</c:v>
                </c:pt>
                <c:pt idx="1">
                  <c:v>3.336042765907739</c:v>
                </c:pt>
                <c:pt idx="2">
                  <c:v>3.4326364630858248</c:v>
                </c:pt>
                <c:pt idx="3">
                  <c:v>3.1500775872420981</c:v>
                </c:pt>
                <c:pt idx="4">
                  <c:v>3.1467679914089617</c:v>
                </c:pt>
                <c:pt idx="5">
                  <c:v>3.1566782888588785</c:v>
                </c:pt>
                <c:pt idx="6">
                  <c:v>2.7853028293579873</c:v>
                </c:pt>
                <c:pt idx="7">
                  <c:v>2.9098488189543188</c:v>
                </c:pt>
                <c:pt idx="8">
                  <c:v>2.8150479622741313</c:v>
                </c:pt>
                <c:pt idx="9" formatCode="0.0">
                  <c:v>2.8300828557618121</c:v>
                </c:pt>
                <c:pt idx="10" formatCode="0.0">
                  <c:v>2.8620456979328797</c:v>
                </c:pt>
                <c:pt idx="11" formatCode="0.0">
                  <c:v>2.753929140715687</c:v>
                </c:pt>
                <c:pt idx="12" formatCode="0.0">
                  <c:v>2.0570274264206678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Croatia</c:v>
                </c:pt>
              </c:strCache>
            </c:strRef>
          </c:tx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Sheet1!$H$2:$H$14</c:f>
              <c:numCache>
                <c:formatCode>#,##0.0</c:formatCode>
                <c:ptCount val="13"/>
                <c:pt idx="0">
                  <c:v>3.6458449697666682</c:v>
                </c:pt>
                <c:pt idx="1">
                  <c:v>3.3894050971386354</c:v>
                </c:pt>
                <c:pt idx="2">
                  <c:v>3.3229867479885358</c:v>
                </c:pt>
                <c:pt idx="3">
                  <c:v>3.5718438609045662</c:v>
                </c:pt>
                <c:pt idx="4">
                  <c:v>3.3168824785955633</c:v>
                </c:pt>
                <c:pt idx="5">
                  <c:v>3.3910473614455756</c:v>
                </c:pt>
                <c:pt idx="6">
                  <c:v>3.0185831041387448</c:v>
                </c:pt>
                <c:pt idx="7">
                  <c:v>3.2131631955166862</c:v>
                </c:pt>
                <c:pt idx="8">
                  <c:v>3.1720107293176962</c:v>
                </c:pt>
                <c:pt idx="9" formatCode="0.0">
                  <c:v>3.2765532540120681</c:v>
                </c:pt>
                <c:pt idx="10" formatCode="0.0">
                  <c:v>3.380620735788658</c:v>
                </c:pt>
                <c:pt idx="11" formatCode="0.0">
                  <c:v>3.0007771677745163</c:v>
                </c:pt>
                <c:pt idx="12" formatCode="0.0">
                  <c:v>2.2317233780813117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SEE</c:v>
                </c:pt>
              </c:strCache>
            </c:strRef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9"/>
              <c:layout>
                <c:manualLayout>
                  <c:x val="-2.8832110785241317E-2"/>
                  <c:y val="-1.5210342873465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txPr>
              <a:bodyPr/>
              <a:lstStyle/>
              <a:p>
                <a:pPr>
                  <a:defRPr sz="900"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Accessibility to public 
services via a digital channel</c:v>
                </c:pt>
                <c:pt idx="1">
                  <c:v>Tolerance and respect of differences</c:v>
                </c:pt>
                <c:pt idx="2">
                  <c:v>Social life</c:v>
                </c:pt>
                <c:pt idx="3">
                  <c:v>Cleanliness of my city/
town/village</c:v>
                </c:pt>
                <c:pt idx="4">
                  <c:v>Utility services</c:v>
                </c:pt>
                <c:pt idx="5">
                  <c:v>Quality of schools/
education system</c:v>
                </c:pt>
                <c:pt idx="6">
                  <c:v>Administrative services from central government</c:v>
                </c:pt>
                <c:pt idx="7">
                  <c:v>In general with quality of 
transport infrastructure </c:v>
                </c:pt>
                <c:pt idx="8">
                  <c:v>Public services in general</c:v>
                </c:pt>
                <c:pt idx="9">
                  <c:v>Health services</c:v>
                </c:pt>
                <c:pt idx="10">
                  <c:v>Safety from crime</c:v>
                </c:pt>
                <c:pt idx="11">
                  <c:v>Present job</c:v>
                </c:pt>
                <c:pt idx="12">
                  <c:v>Level of prices</c:v>
                </c:pt>
              </c:strCache>
            </c:strRef>
          </c:cat>
          <c:val>
            <c:numRef>
              <c:f>Sheet1!$I$2:$I$14</c:f>
              <c:numCache>
                <c:formatCode>#,##0.0</c:formatCode>
                <c:ptCount val="13"/>
                <c:pt idx="0">
                  <c:v>3.2503882931514756</c:v>
                </c:pt>
                <c:pt idx="1">
                  <c:v>3.2369695193145946</c:v>
                </c:pt>
                <c:pt idx="2">
                  <c:v>3.2237428734016667</c:v>
                </c:pt>
                <c:pt idx="3">
                  <c:v>3.1237686725306961</c:v>
                </c:pt>
                <c:pt idx="4">
                  <c:v>3.0929548677363186</c:v>
                </c:pt>
                <c:pt idx="5">
                  <c:v>3.0912525448147532</c:v>
                </c:pt>
                <c:pt idx="6">
                  <c:v>2.9322402351076797</c:v>
                </c:pt>
                <c:pt idx="7">
                  <c:v>2.9119099237392736</c:v>
                </c:pt>
                <c:pt idx="8">
                  <c:v>2.8873167389304628</c:v>
                </c:pt>
                <c:pt idx="9" formatCode="0.0">
                  <c:v>2.8344997714642717</c:v>
                </c:pt>
                <c:pt idx="10" formatCode="0.0">
                  <c:v>2.7808232740022012</c:v>
                </c:pt>
                <c:pt idx="11" formatCode="0.0">
                  <c:v>2.7354036061538274</c:v>
                </c:pt>
                <c:pt idx="12" formatCode="0.0">
                  <c:v>2.1452464070140103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53664"/>
        <c:axId val="110755200"/>
      </c:lineChart>
      <c:catAx>
        <c:axId val="1107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 algn="r">
              <a:defRPr sz="800">
                <a:latin typeface="Trebuchet MS" panose="020B0603020202020204" pitchFamily="34" charset="0"/>
              </a:defRPr>
            </a:pPr>
            <a:endParaRPr lang="en-US"/>
          </a:p>
        </c:txPr>
        <c:crossAx val="110755200"/>
        <c:crosses val="autoZero"/>
        <c:auto val="1"/>
        <c:lblAlgn val="ctr"/>
        <c:lblOffset val="100"/>
        <c:noMultiLvlLbl val="0"/>
      </c:catAx>
      <c:valAx>
        <c:axId val="110755200"/>
        <c:scaling>
          <c:orientation val="minMax"/>
          <c:min val="2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0753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1.2982696217190094E-2"/>
          <c:w val="1"/>
          <c:h val="0.16329566513888744"/>
        </c:manualLayout>
      </c:layout>
      <c:overlay val="0"/>
      <c:txPr>
        <a:bodyPr/>
        <a:lstStyle/>
        <a:p>
          <a:pPr>
            <a:defRPr sz="700" b="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6311570458691E-2"/>
          <c:y val="0.2252072507807337"/>
          <c:w val="0.88487995142704556"/>
          <c:h val="0.43872698293400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BPSI 2016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14022858231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53485753477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605171436732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014022858231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042068574693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267528572788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1">
                    <a:solidFill>
                      <a:srgbClr val="0071B9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Sheet1!$B$12:$B$19</c:f>
              <c:numCache>
                <c:formatCode>#,##0</c:formatCode>
                <c:ptCount val="8"/>
                <c:pt idx="0">
                  <c:v>42</c:v>
                </c:pt>
                <c:pt idx="1">
                  <c:v>34</c:v>
                </c:pt>
                <c:pt idx="2">
                  <c:v>43</c:v>
                </c:pt>
                <c:pt idx="3">
                  <c:v>56</c:v>
                </c:pt>
                <c:pt idx="4">
                  <c:v>45</c:v>
                </c:pt>
                <c:pt idx="5">
                  <c:v>49</c:v>
                </c:pt>
                <c:pt idx="6">
                  <c:v>39</c:v>
                </c:pt>
                <c:pt idx="7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BPSI 2015</c:v>
                </c:pt>
              </c:strCache>
            </c:strRef>
          </c:tx>
          <c:spPr>
            <a:solidFill>
              <a:srgbClr val="00B0F0"/>
            </a:solidFill>
            <a:ln>
              <a:noFill/>
              <a:prstDash val="dash"/>
            </a:ln>
          </c:spPr>
          <c:invertIfNegative val="0"/>
          <c:dLbls>
            <c:dLbl>
              <c:idx val="1"/>
              <c:layout>
                <c:manualLayout>
                  <c:x val="0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701142911550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096044382214397E-3"/>
                  <c:y val="5.070114291155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7.605171436732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0">
                    <a:solidFill>
                      <a:srgbClr val="0071B9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Sheet1!$C$12:$C$19</c:f>
              <c:numCache>
                <c:formatCode>0</c:formatCode>
                <c:ptCount val="8"/>
                <c:pt idx="0">
                  <c:v>38</c:v>
                </c:pt>
                <c:pt idx="1">
                  <c:v>33</c:v>
                </c:pt>
                <c:pt idx="2">
                  <c:v>36</c:v>
                </c:pt>
                <c:pt idx="3">
                  <c:v>50</c:v>
                </c:pt>
                <c:pt idx="4">
                  <c:v>44</c:v>
                </c:pt>
                <c:pt idx="5">
                  <c:v>47</c:v>
                </c:pt>
                <c:pt idx="6">
                  <c:v>34</c:v>
                </c:pt>
                <c:pt idx="7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BPSI 2014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4959558969177369E-3"/>
                  <c:y val="2.5347627598047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45615429083013E-3"/>
                  <c:y val="5.070123717239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192088764428794E-3"/>
                  <c:y val="-1.521034287346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7.605171436732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9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Sheet1!$D$12:$D$19</c:f>
              <c:numCache>
                <c:formatCode>0</c:formatCode>
                <c:ptCount val="8"/>
                <c:pt idx="0">
                  <c:v>43</c:v>
                </c:pt>
                <c:pt idx="1">
                  <c:v>30</c:v>
                </c:pt>
                <c:pt idx="2">
                  <c:v>29</c:v>
                </c:pt>
                <c:pt idx="3">
                  <c:v>45</c:v>
                </c:pt>
                <c:pt idx="4">
                  <c:v>44</c:v>
                </c:pt>
                <c:pt idx="5">
                  <c:v>44</c:v>
                </c:pt>
                <c:pt idx="6">
                  <c:v>30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BPSI - Present Situation indeks - 2016</c:v>
                </c:pt>
              </c:strCache>
            </c:strRef>
          </c:tx>
          <c:spPr>
            <a:solidFill>
              <a:srgbClr val="F2A900"/>
            </a:solidFill>
            <a:ln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900" b="1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Sheet1!$E$12:$E$19</c:f>
              <c:numCache>
                <c:formatCode>#,##0</c:formatCode>
                <c:ptCount val="8"/>
                <c:pt idx="0">
                  <c:v>34</c:v>
                </c:pt>
                <c:pt idx="1">
                  <c:v>29</c:v>
                </c:pt>
                <c:pt idx="2">
                  <c:v>37</c:v>
                </c:pt>
                <c:pt idx="3">
                  <c:v>34</c:v>
                </c:pt>
                <c:pt idx="4">
                  <c:v>41</c:v>
                </c:pt>
                <c:pt idx="5">
                  <c:v>43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Sheet1!$F$11</c:f>
              <c:strCache>
                <c:ptCount val="1"/>
                <c:pt idx="0">
                  <c:v>BPSI - Present Situation indeks - 2015</c:v>
                </c:pt>
              </c:strCache>
            </c:strRef>
          </c:tx>
          <c:spPr>
            <a:solidFill>
              <a:srgbClr val="F2A900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0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Sheet1!$F$12:$F$19</c:f>
              <c:numCache>
                <c:formatCode>0</c:formatCode>
                <c:ptCount val="8"/>
                <c:pt idx="0">
                  <c:v>31</c:v>
                </c:pt>
                <c:pt idx="1">
                  <c:v>28</c:v>
                </c:pt>
                <c:pt idx="2">
                  <c:v>31</c:v>
                </c:pt>
                <c:pt idx="3">
                  <c:v>36</c:v>
                </c:pt>
                <c:pt idx="4">
                  <c:v>41</c:v>
                </c:pt>
                <c:pt idx="5">
                  <c:v>40</c:v>
                </c:pt>
                <c:pt idx="6">
                  <c:v>29</c:v>
                </c:pt>
                <c:pt idx="7">
                  <c:v>31</c:v>
                </c:pt>
              </c:numCache>
            </c:numRef>
          </c:val>
        </c:ser>
        <c:ser>
          <c:idx val="5"/>
          <c:order val="5"/>
          <c:tx>
            <c:strRef>
              <c:f>Sheet1!$G$11</c:f>
              <c:strCache>
                <c:ptCount val="1"/>
                <c:pt idx="0">
                  <c:v>BPSI - Present Situation indeks - 2014</c:v>
                </c:pt>
              </c:strCache>
            </c:strRef>
          </c:tx>
          <c:spPr>
            <a:solidFill>
              <a:srgbClr val="FBDB65">
                <a:alpha val="40000"/>
              </a:srgbClr>
            </a:solidFill>
            <a:ln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0">
                    <a:solidFill>
                      <a:srgbClr val="F2A900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Sheet1!$G$12:$G$19</c:f>
              <c:numCache>
                <c:formatCode>0</c:formatCode>
                <c:ptCount val="8"/>
                <c:pt idx="0">
                  <c:v>35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44</c:v>
                </c:pt>
                <c:pt idx="5">
                  <c:v>39</c:v>
                </c:pt>
                <c:pt idx="6">
                  <c:v>28</c:v>
                </c:pt>
                <c:pt idx="7">
                  <c:v>30</c:v>
                </c:pt>
              </c:numCache>
            </c:numRef>
          </c:val>
        </c:ser>
        <c:ser>
          <c:idx val="6"/>
          <c:order val="6"/>
          <c:tx>
            <c:strRef>
              <c:f>Sheet1!$H$11</c:f>
              <c:strCache>
                <c:ptCount val="1"/>
                <c:pt idx="0">
                  <c:v>BPSI - Expectation indeks - 2016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B677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Sheet1!$H$12:$H$19</c:f>
              <c:numCache>
                <c:formatCode>#,##0</c:formatCode>
                <c:ptCount val="8"/>
                <c:pt idx="0">
                  <c:v>54</c:v>
                </c:pt>
                <c:pt idx="1">
                  <c:v>41</c:v>
                </c:pt>
                <c:pt idx="2">
                  <c:v>52</c:v>
                </c:pt>
                <c:pt idx="3">
                  <c:v>73</c:v>
                </c:pt>
                <c:pt idx="4">
                  <c:v>53</c:v>
                </c:pt>
                <c:pt idx="5">
                  <c:v>59</c:v>
                </c:pt>
                <c:pt idx="6">
                  <c:v>51</c:v>
                </c:pt>
                <c:pt idx="7">
                  <c:v>52</c:v>
                </c:pt>
              </c:numCache>
            </c:numRef>
          </c:val>
        </c:ser>
        <c:ser>
          <c:idx val="7"/>
          <c:order val="7"/>
          <c:tx>
            <c:strRef>
              <c:f>Sheet1!$I$11</c:f>
              <c:strCache>
                <c:ptCount val="1"/>
                <c:pt idx="0">
                  <c:v>BPSI - Expectation indeks - 2015</c:v>
                </c:pt>
              </c:strCache>
            </c:strRef>
          </c:tx>
          <c:spPr>
            <a:solidFill>
              <a:srgbClr val="5B6770">
                <a:alpha val="69804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5B677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Sheet1!$I$12:$I$19</c:f>
              <c:numCache>
                <c:formatCode>0</c:formatCode>
                <c:ptCount val="8"/>
                <c:pt idx="0">
                  <c:v>49</c:v>
                </c:pt>
                <c:pt idx="1">
                  <c:v>39</c:v>
                </c:pt>
                <c:pt idx="2">
                  <c:v>45</c:v>
                </c:pt>
                <c:pt idx="3">
                  <c:v>71</c:v>
                </c:pt>
                <c:pt idx="4">
                  <c:v>48</c:v>
                </c:pt>
                <c:pt idx="5">
                  <c:v>58</c:v>
                </c:pt>
                <c:pt idx="6">
                  <c:v>42</c:v>
                </c:pt>
                <c:pt idx="7">
                  <c:v>46</c:v>
                </c:pt>
              </c:numCache>
            </c:numRef>
          </c:val>
        </c:ser>
        <c:ser>
          <c:idx val="8"/>
          <c:order val="8"/>
          <c:tx>
            <c:strRef>
              <c:f>Sheet1!$J$11</c:f>
              <c:strCache>
                <c:ptCount val="1"/>
                <c:pt idx="0">
                  <c:v>BPSI - Expectation indeks - 2014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5B677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Sheet1!$A$12:$A$19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The Former Yugoslav Republic of Macedonia</c:v>
                </c:pt>
                <c:pt idx="5">
                  <c:v>Montenegro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Sheet1!$J$12:$J$19</c:f>
              <c:numCache>
                <c:formatCode>0</c:formatCode>
                <c:ptCount val="8"/>
                <c:pt idx="0">
                  <c:v>56</c:v>
                </c:pt>
                <c:pt idx="1">
                  <c:v>36</c:v>
                </c:pt>
                <c:pt idx="2">
                  <c:v>31</c:v>
                </c:pt>
                <c:pt idx="3">
                  <c:v>71</c:v>
                </c:pt>
                <c:pt idx="4">
                  <c:v>43</c:v>
                </c:pt>
                <c:pt idx="5">
                  <c:v>50</c:v>
                </c:pt>
                <c:pt idx="6">
                  <c:v>34</c:v>
                </c:pt>
                <c:pt idx="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841792"/>
        <c:axId val="109859968"/>
      </c:barChart>
      <c:catAx>
        <c:axId val="10984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09859968"/>
        <c:crosses val="autoZero"/>
        <c:auto val="1"/>
        <c:lblAlgn val="ctr"/>
        <c:lblOffset val="100"/>
        <c:noMultiLvlLbl val="0"/>
      </c:catAx>
      <c:valAx>
        <c:axId val="109859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098417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2.5312240369306651E-2"/>
          <c:y val="3.3007055759287814E-2"/>
          <c:w val="0.89601688935208013"/>
          <c:h val="0.14713712080963057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89036639221683"/>
          <c:y val="0.21260745936902845"/>
          <c:w val="0.62736425490313552"/>
          <c:h val="0.580505684638975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45.147359809334787</c:v>
                </c:pt>
                <c:pt idx="1">
                  <c:v>25.149099333858651</c:v>
                </c:pt>
                <c:pt idx="2">
                  <c:v>28.79600222954447</c:v>
                </c:pt>
                <c:pt idx="3">
                  <c:v>48.147229367455893</c:v>
                </c:pt>
                <c:pt idx="4">
                  <c:v>36.104970038023659</c:v>
                </c:pt>
                <c:pt idx="5">
                  <c:v>15.699086377530792</c:v>
                </c:pt>
                <c:pt idx="6">
                  <c:v>35.881493906285996</c:v>
                </c:pt>
                <c:pt idx="7">
                  <c:v>32.698664439526134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situation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28.289280560005004</c:v>
                </c:pt>
                <c:pt idx="1">
                  <c:v>23.031853412753865</c:v>
                </c:pt>
                <c:pt idx="2">
                  <c:v>39.545939742094546</c:v>
                </c:pt>
                <c:pt idx="3">
                  <c:v>21.630911549707704</c:v>
                </c:pt>
                <c:pt idx="4">
                  <c:v>23.387980249987628</c:v>
                </c:pt>
                <c:pt idx="5">
                  <c:v>19.79870234603414</c:v>
                </c:pt>
                <c:pt idx="6">
                  <c:v>23.566731304712647</c:v>
                </c:pt>
                <c:pt idx="7">
                  <c:v>28.183137270410811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Corruption</c:v>
                </c:pt>
              </c:strCache>
            </c:strRef>
          </c:tx>
          <c:spPr>
            <a:solidFill>
              <a:srgbClr val="5BC2E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6.7690620659535687</c:v>
                </c:pt>
                <c:pt idx="1">
                  <c:v>8.5363475133761817</c:v>
                </c:pt>
                <c:pt idx="2">
                  <c:v>8.1811835666251653</c:v>
                </c:pt>
                <c:pt idx="3">
                  <c:v>8.7661816481789714</c:v>
                </c:pt>
                <c:pt idx="4">
                  <c:v>12.522596197184072</c:v>
                </c:pt>
                <c:pt idx="5">
                  <c:v>8.5996916972459641</c:v>
                </c:pt>
                <c:pt idx="6">
                  <c:v>19.484680919300459</c:v>
                </c:pt>
                <c:pt idx="7">
                  <c:v>9.9127955716093723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Crime</c:v>
                </c:pt>
              </c:strCache>
            </c:strRef>
          </c:tx>
          <c:spPr>
            <a:solidFill>
              <a:srgbClr val="FFA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9.1493540618777445</c:v>
                </c:pt>
                <c:pt idx="1">
                  <c:v>7.7720338555023689</c:v>
                </c:pt>
                <c:pt idx="2">
                  <c:v>6.578545912466744</c:v>
                </c:pt>
                <c:pt idx="3">
                  <c:v>8.7022955882533637</c:v>
                </c:pt>
                <c:pt idx="4">
                  <c:v>6.8577769866367486</c:v>
                </c:pt>
                <c:pt idx="5">
                  <c:v>2.7012085840543283</c:v>
                </c:pt>
                <c:pt idx="6">
                  <c:v>6.9170431556199921</c:v>
                </c:pt>
                <c:pt idx="7">
                  <c:v>6.7469481687736055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Political disputes</c:v>
                </c:pt>
              </c:strCache>
            </c:strRef>
          </c:tx>
          <c:spPr>
            <a:solidFill>
              <a:srgbClr val="F2A900">
                <a:alpha val="63137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2.9820399355772533</c:v>
                </c:pt>
                <c:pt idx="1">
                  <c:v>9.1373858213779133</c:v>
                </c:pt>
                <c:pt idx="2">
                  <c:v>4.6992593067756605</c:v>
                </c:pt>
                <c:pt idx="3">
                  <c:v>5.3170303032585027</c:v>
                </c:pt>
                <c:pt idx="4">
                  <c:v>4.6659247550429237</c:v>
                </c:pt>
                <c:pt idx="5">
                  <c:v>13.399062549253678</c:v>
                </c:pt>
                <c:pt idx="6">
                  <c:v>9.7103596582297467</c:v>
                </c:pt>
                <c:pt idx="7">
                  <c:v>6.4683016242879185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Refugees</c:v>
                </c:pt>
              </c:strCache>
            </c:strRef>
          </c:tx>
          <c:spPr>
            <a:solidFill>
              <a:srgbClr val="FBDB6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1.8968519562687423</c:v>
                </c:pt>
                <c:pt idx="1">
                  <c:v>6.5642632683830611</c:v>
                </c:pt>
                <c:pt idx="2">
                  <c:v>6.5990769506292706</c:v>
                </c:pt>
                <c:pt idx="3">
                  <c:v>0.62426140572551359</c:v>
                </c:pt>
                <c:pt idx="4">
                  <c:v>6.4519560758910979</c:v>
                </c:pt>
                <c:pt idx="5">
                  <c:v>5.6023857500950509</c:v>
                </c:pt>
                <c:pt idx="7">
                  <c:v>4.8629850630525278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Brain drain/emigration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2.2816248838920394</c:v>
                </c:pt>
                <c:pt idx="1">
                  <c:v>8.3321399492463595</c:v>
                </c:pt>
                <c:pt idx="2">
                  <c:v>2.8314689258441348</c:v>
                </c:pt>
                <c:pt idx="3">
                  <c:v>2.8517336203406232</c:v>
                </c:pt>
                <c:pt idx="4">
                  <c:v>3.6294294988093689</c:v>
                </c:pt>
                <c:pt idx="5">
                  <c:v>2.8989087025801412</c:v>
                </c:pt>
                <c:pt idx="7">
                  <c:v>3.2886059036749105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Security issues/terrorism</c:v>
                </c:pt>
              </c:strCache>
            </c:strRef>
          </c:tx>
          <c:spPr>
            <a:solidFill>
              <a:srgbClr val="7C87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Sheet1!$I$2:$I$9</c:f>
              <c:numCache>
                <c:formatCode>#,##0</c:formatCode>
                <c:ptCount val="8"/>
                <c:pt idx="0">
                  <c:v>0.77538427600109405</c:v>
                </c:pt>
                <c:pt idx="1">
                  <c:v>2.0692623128594638</c:v>
                </c:pt>
                <c:pt idx="3">
                  <c:v>0.73785885285157649</c:v>
                </c:pt>
                <c:pt idx="4">
                  <c:v>0.51924165328912419</c:v>
                </c:pt>
                <c:pt idx="5">
                  <c:v>10.899388593804765</c:v>
                </c:pt>
                <c:pt idx="6">
                  <c:v>1.1004814970061882</c:v>
                </c:pt>
                <c:pt idx="7">
                  <c:v>1.933477291772397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Border issues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463111033360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Sheet1!$J$2:$J$9</c:f>
              <c:numCache>
                <c:formatCode>#,##0</c:formatCode>
                <c:ptCount val="8"/>
                <c:pt idx="1">
                  <c:v>1.4842468845185293</c:v>
                </c:pt>
                <c:pt idx="5">
                  <c:v>8.6018411818992817</c:v>
                </c:pt>
                <c:pt idx="6">
                  <c:v>1.7301659246699463</c:v>
                </c:pt>
                <c:pt idx="7">
                  <c:v>1.3948674991807988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Protection of human rights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Sheet1!$K$2:$K$9</c:f>
              <c:numCache>
                <c:formatCode>#,##0</c:formatCode>
                <c:ptCount val="8"/>
                <c:pt idx="0">
                  <c:v>0.99676219849247671</c:v>
                </c:pt>
                <c:pt idx="1">
                  <c:v>1.9863510065965639</c:v>
                </c:pt>
                <c:pt idx="3">
                  <c:v>0.54942818552403316</c:v>
                </c:pt>
                <c:pt idx="4">
                  <c:v>1.9052896961161099</c:v>
                </c:pt>
                <c:pt idx="5">
                  <c:v>4.0999423805159285</c:v>
                </c:pt>
                <c:pt idx="7">
                  <c:v>1.2627780463700837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Judicial system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Sheet1!$L$2:$L$9</c:f>
              <c:numCache>
                <c:formatCode>#,##0</c:formatCode>
                <c:ptCount val="8"/>
                <c:pt idx="1">
                  <c:v>2.1762672355521522</c:v>
                </c:pt>
                <c:pt idx="4">
                  <c:v>1.1954371757348554</c:v>
                </c:pt>
                <c:pt idx="5">
                  <c:v>2.8999125701767734</c:v>
                </c:pt>
                <c:pt idx="6">
                  <c:v>0.56020526373033741</c:v>
                </c:pt>
                <c:pt idx="7">
                  <c:v>0.9449813640871052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Problems with minorities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Sheet1!$M$2:$M$9</c:f>
              <c:numCache>
                <c:formatCode>#,##0</c:formatCode>
                <c:ptCount val="8"/>
                <c:pt idx="1">
                  <c:v>1.311768855124249</c:v>
                </c:pt>
                <c:pt idx="3">
                  <c:v>0.91582988912780428</c:v>
                </c:pt>
                <c:pt idx="5">
                  <c:v>3.7003813434992807</c:v>
                </c:pt>
                <c:pt idx="7">
                  <c:v>0.82805202625721241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Climate change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Sheet1!$N$2:$N$9</c:f>
              <c:numCache>
                <c:formatCode>#,##0</c:formatCode>
                <c:ptCount val="8"/>
                <c:pt idx="1">
                  <c:v>1.3608311034606255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Something else</c:v>
                </c:pt>
              </c:strCache>
            </c:strRef>
          </c:tx>
          <c:spPr>
            <a:solidFill>
              <a:srgbClr val="7C878E"/>
            </a:solidFill>
          </c:spPr>
          <c:invertIfNegative val="0"/>
          <c:dLbls>
            <c:dLbl>
              <c:idx val="1"/>
              <c:layout>
                <c:manualLayout>
                  <c:x val="1.7694535746236393E-3"/>
                  <c:y val="-1.07344917798985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Sheet1!$O$2:$O$9</c:f>
              <c:numCache>
                <c:formatCode>#,##0</c:formatCode>
                <c:ptCount val="8"/>
                <c:pt idx="1">
                  <c:v>0.83587479967429312</c:v>
                </c:pt>
                <c:pt idx="2">
                  <c:v>1.0286005821493851</c:v>
                </c:pt>
                <c:pt idx="3">
                  <c:v>1.1537717875482834</c:v>
                </c:pt>
                <c:pt idx="4">
                  <c:v>1.0600082589015858</c:v>
                </c:pt>
                <c:pt idx="7">
                  <c:v>0.86675896145773179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Integration of Roma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Gender inequality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Montenegro</c:v>
                </c:pt>
                <c:pt idx="1">
                  <c:v>The Former Yugoslav Republic of Macedonia</c:v>
                </c:pt>
                <c:pt idx="2">
                  <c:v>Serbia</c:v>
                </c:pt>
                <c:pt idx="3">
                  <c:v>Bosnia and Herzegovina</c:v>
                </c:pt>
                <c:pt idx="4">
                  <c:v>Croatia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Sheet1!$Q$2:$Q$9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0038400"/>
        <c:axId val="110048384"/>
      </c:barChart>
      <c:catAx>
        <c:axId val="110038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0048384"/>
        <c:crosses val="autoZero"/>
        <c:auto val="1"/>
        <c:lblAlgn val="ctr"/>
        <c:lblOffset val="100"/>
        <c:noMultiLvlLbl val="0"/>
      </c:catAx>
      <c:valAx>
        <c:axId val="110048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003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981443877676775"/>
          <c:w val="1"/>
          <c:h val="0.17018556122323233"/>
        </c:manualLayout>
      </c:layout>
      <c:overlay val="0"/>
      <c:txPr>
        <a:bodyPr/>
        <a:lstStyle/>
        <a:p>
          <a:pPr>
            <a:defRPr sz="800" b="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185124568103291E-2"/>
          <c:y val="5.404532766737493E-3"/>
          <c:w val="0.77291826860431312"/>
          <c:h val="0.719597738262916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Deteriorated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The Former Yugoslav Republic of Macedonia</c:v>
                </c:pt>
                <c:pt idx="4">
                  <c:v>Albania</c:v>
                </c:pt>
                <c:pt idx="5">
                  <c:v>Serbia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8.0000000000000302</c:v>
                </c:pt>
                <c:pt idx="1">
                  <c:v>12.435233160621747</c:v>
                </c:pt>
                <c:pt idx="2">
                  <c:v>13.235294117647042</c:v>
                </c:pt>
                <c:pt idx="3">
                  <c:v>14.28571428571435</c:v>
                </c:pt>
                <c:pt idx="4">
                  <c:v>24.500000000000057</c:v>
                </c:pt>
                <c:pt idx="5">
                  <c:v>21.266968325791922</c:v>
                </c:pt>
                <c:pt idx="6">
                  <c:v>18.181818181818159</c:v>
                </c:pt>
                <c:pt idx="7">
                  <c:v>16.28989412184481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Remained unchanged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The Former Yugoslav Republic of Macedonia</c:v>
                </c:pt>
                <c:pt idx="4">
                  <c:v>Albania</c:v>
                </c:pt>
                <c:pt idx="5">
                  <c:v>Serbia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32.500000000000121</c:v>
                </c:pt>
                <c:pt idx="1">
                  <c:v>39.378238341968895</c:v>
                </c:pt>
                <c:pt idx="2">
                  <c:v>41.176470588235262</c:v>
                </c:pt>
                <c:pt idx="3">
                  <c:v>40.886699507389274</c:v>
                </c:pt>
                <c:pt idx="4">
                  <c:v>40.500000000000156</c:v>
                </c:pt>
                <c:pt idx="5">
                  <c:v>43.891402714932234</c:v>
                </c:pt>
                <c:pt idx="6">
                  <c:v>45.933014354066998</c:v>
                </c:pt>
                <c:pt idx="7">
                  <c:v>41.347797713292088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Improved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The Former Yugoslav Republic of Macedonia</c:v>
                </c:pt>
                <c:pt idx="4">
                  <c:v>Albania</c:v>
                </c:pt>
                <c:pt idx="5">
                  <c:v>Serbia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59.500000000000092</c:v>
                </c:pt>
                <c:pt idx="1">
                  <c:v>48.186528497409249</c:v>
                </c:pt>
                <c:pt idx="2">
                  <c:v>45.588235294117624</c:v>
                </c:pt>
                <c:pt idx="3">
                  <c:v>44.334975369458228</c:v>
                </c:pt>
                <c:pt idx="4">
                  <c:v>35.000000000000121</c:v>
                </c:pt>
                <c:pt idx="5">
                  <c:v>34.389140271493339</c:v>
                </c:pt>
                <c:pt idx="6">
                  <c:v>33.971291866028665</c:v>
                </c:pt>
                <c:pt idx="7">
                  <c:v>42.144495080817443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>
                  <a:alpha val="50196"/>
                </a:srgbClr>
              </a:solidFill>
              <a:ln w="19050">
                <a:noFill/>
              </a:ln>
            </c:spPr>
          </c:dPt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The Former Yugoslav Republic of Macedonia</c:v>
                </c:pt>
                <c:pt idx="4">
                  <c:v>Albania</c:v>
                </c:pt>
                <c:pt idx="5">
                  <c:v>Serbia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0.49261083743842571</c:v>
                </c:pt>
                <c:pt idx="4">
                  <c:v>0</c:v>
                </c:pt>
                <c:pt idx="5">
                  <c:v>0.4524886877828066</c:v>
                </c:pt>
                <c:pt idx="6">
                  <c:v>1.9138755980861224</c:v>
                </c:pt>
                <c:pt idx="7">
                  <c:v>0.21781308404482166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0526848"/>
        <c:axId val="110528384"/>
      </c:barChart>
      <c:catAx>
        <c:axId val="11052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0528384"/>
        <c:crosses val="autoZero"/>
        <c:auto val="1"/>
        <c:lblAlgn val="ctr"/>
        <c:lblOffset val="100"/>
        <c:noMultiLvlLbl val="0"/>
      </c:catAx>
      <c:valAx>
        <c:axId val="1105283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52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52169060223135"/>
          <c:y val="0.35191228141541619"/>
          <c:w val="0.15366063110979217"/>
          <c:h val="0.48990786268896541"/>
        </c:manualLayout>
      </c:layout>
      <c:overlay val="0"/>
      <c:txPr>
        <a:bodyPr/>
        <a:lstStyle/>
        <a:p>
          <a:pPr>
            <a:defRPr sz="8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8575"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82463910761154"/>
          <c:y val="5.6339814531631983E-2"/>
          <c:w val="0.58879379921259845"/>
          <c:h val="0.732560274625320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Good thing</c:v>
                </c:pt>
              </c:strCache>
            </c:strRef>
          </c:tx>
          <c:spPr>
            <a:solidFill>
              <a:srgbClr val="FFA3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Serbia</c:v>
                </c:pt>
                <c:pt idx="1">
                  <c:v>Bosnia and Herezegovina</c:v>
                </c:pt>
                <c:pt idx="2">
                  <c:v>Croatia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26.425997097704098</c:v>
                </c:pt>
                <c:pt idx="1">
                  <c:v>31.11708501212626</c:v>
                </c:pt>
                <c:pt idx="2">
                  <c:v>32.027213495089676</c:v>
                </c:pt>
                <c:pt idx="3">
                  <c:v>43.519235021105516</c:v>
                </c:pt>
                <c:pt idx="4">
                  <c:v>54.156554435597734</c:v>
                </c:pt>
                <c:pt idx="5">
                  <c:v>80.799315779677983</c:v>
                </c:pt>
                <c:pt idx="6">
                  <c:v>89.941426381120849</c:v>
                </c:pt>
                <c:pt idx="7">
                  <c:v>41.605567019909103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 good nor bad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Serbia</c:v>
                </c:pt>
                <c:pt idx="1">
                  <c:v>Bosnia and Herezegovina</c:v>
                </c:pt>
                <c:pt idx="2">
                  <c:v>Croatia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37.171877284835098</c:v>
                </c:pt>
                <c:pt idx="1">
                  <c:v>46.305561694809647</c:v>
                </c:pt>
                <c:pt idx="2">
                  <c:v>50.437060224804021</c:v>
                </c:pt>
                <c:pt idx="3">
                  <c:v>28.880914105210749</c:v>
                </c:pt>
                <c:pt idx="4">
                  <c:v>33.115879626315994</c:v>
                </c:pt>
                <c:pt idx="5">
                  <c:v>13.999519378205129</c:v>
                </c:pt>
                <c:pt idx="6">
                  <c:v>6.3079084395913174</c:v>
                </c:pt>
                <c:pt idx="7">
                  <c:v>36.124583304799074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Bad thing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Serbia</c:v>
                </c:pt>
                <c:pt idx="1">
                  <c:v>Bosnia and Herezegovina</c:v>
                </c:pt>
                <c:pt idx="2">
                  <c:v>Croatia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30.061416220319003</c:v>
                </c:pt>
                <c:pt idx="1">
                  <c:v>18.104622361687163</c:v>
                </c:pt>
                <c:pt idx="2">
                  <c:v>15.845915463573034</c:v>
                </c:pt>
                <c:pt idx="3">
                  <c:v>21.575805000444479</c:v>
                </c:pt>
                <c:pt idx="4">
                  <c:v>11.401138669626715</c:v>
                </c:pt>
                <c:pt idx="5">
                  <c:v>4.6008336849062985</c:v>
                </c:pt>
                <c:pt idx="6">
                  <c:v>3.0007679663396898</c:v>
                </c:pt>
                <c:pt idx="7">
                  <c:v>18.636758199320916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Serbia</c:v>
                </c:pt>
                <c:pt idx="1">
                  <c:v>Bosnia and Herezegovina</c:v>
                </c:pt>
                <c:pt idx="2">
                  <c:v>Croatia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Albania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6.3407093971416009</c:v>
                </c:pt>
                <c:pt idx="1">
                  <c:v>4.4727309313766961</c:v>
                </c:pt>
                <c:pt idx="2">
                  <c:v>1.6898108165331551</c:v>
                </c:pt>
                <c:pt idx="3">
                  <c:v>6.0240458732391504</c:v>
                </c:pt>
                <c:pt idx="4">
                  <c:v>1.3264272684595175</c:v>
                </c:pt>
                <c:pt idx="5">
                  <c:v>0.60033115721089647</c:v>
                </c:pt>
                <c:pt idx="6">
                  <c:v>0.74989721294814082</c:v>
                </c:pt>
                <c:pt idx="7">
                  <c:v>3.6330914759718329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1866112"/>
        <c:axId val="101872000"/>
      </c:barChart>
      <c:catAx>
        <c:axId val="10186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1872000"/>
        <c:crosses val="autoZero"/>
        <c:auto val="1"/>
        <c:lblAlgn val="ctr"/>
        <c:lblOffset val="100"/>
        <c:noMultiLvlLbl val="0"/>
      </c:catAx>
      <c:valAx>
        <c:axId val="101872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186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499271649766575"/>
          <c:y val="0.8669457157245134"/>
          <c:w val="0.51623545964229134"/>
          <c:h val="9.6446030353719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rebuchet MS" panose="020B0603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052154932176049E-2"/>
          <c:y val="0.11970777942106448"/>
          <c:w val="0.91250196921894133"/>
          <c:h val="0.449072678404994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2020</c:v>
                </c:pt>
              </c:strCache>
            </c:strRef>
          </c:tx>
          <c:spPr>
            <a:solidFill>
              <a:srgbClr val="0071B9"/>
            </a:solidFill>
            <a:ln w="3162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Kosovo*</c:v>
                </c:pt>
                <c:pt idx="1">
                  <c:v>Albania</c:v>
                </c:pt>
                <c:pt idx="2">
                  <c:v>Montenegro</c:v>
                </c:pt>
                <c:pt idx="3">
                  <c:v>The Former Yugoslav Republic of Macedonia</c:v>
                </c:pt>
                <c:pt idx="4">
                  <c:v>Bosnia and Herezegovina</c:v>
                </c:pt>
                <c:pt idx="5">
                  <c:v>Serbia</c:v>
                </c:pt>
                <c:pt idx="6">
                  <c:v>SEE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36.641130228365746</c:v>
                </c:pt>
                <c:pt idx="1">
                  <c:v>34.79853231115672</c:v>
                </c:pt>
                <c:pt idx="2">
                  <c:v>27.938880603253519</c:v>
                </c:pt>
                <c:pt idx="3">
                  <c:v>24.587140876827529</c:v>
                </c:pt>
                <c:pt idx="4">
                  <c:v>15.471663559581167</c:v>
                </c:pt>
                <c:pt idx="5">
                  <c:v>9.0035152279051474</c:v>
                </c:pt>
                <c:pt idx="6">
                  <c:v>18.66326694600972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 2025</c:v>
                </c:pt>
              </c:strCache>
            </c:strRef>
          </c:tx>
          <c:spPr>
            <a:solidFill>
              <a:srgbClr val="00A3E0"/>
            </a:solidFill>
            <a:ln w="3162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Kosovo*</c:v>
                </c:pt>
                <c:pt idx="1">
                  <c:v>Albania</c:v>
                </c:pt>
                <c:pt idx="2">
                  <c:v>Montenegro</c:v>
                </c:pt>
                <c:pt idx="3">
                  <c:v>The Former Yugoslav Republic of Macedonia</c:v>
                </c:pt>
                <c:pt idx="4">
                  <c:v>Bosnia and Herezegovina</c:v>
                </c:pt>
                <c:pt idx="5">
                  <c:v>Serbia</c:v>
                </c:pt>
                <c:pt idx="6">
                  <c:v>SEE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24.933830769758774</c:v>
                </c:pt>
                <c:pt idx="1">
                  <c:v>36.999055908684205</c:v>
                </c:pt>
                <c:pt idx="2">
                  <c:v>28.120257199545719</c:v>
                </c:pt>
                <c:pt idx="3">
                  <c:v>23.62404630457111</c:v>
                </c:pt>
                <c:pt idx="4">
                  <c:v>22.741402295362789</c:v>
                </c:pt>
                <c:pt idx="5">
                  <c:v>18.295455470783697</c:v>
                </c:pt>
                <c:pt idx="6">
                  <c:v>23.404882137874548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By 2030</c:v>
                </c:pt>
              </c:strCache>
            </c:strRef>
          </c:tx>
          <c:spPr>
            <a:solidFill>
              <a:srgbClr val="F2A900">
                <a:alpha val="54000"/>
              </a:srgbClr>
            </a:solidFill>
            <a:ln w="3162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Kosovo*</c:v>
                </c:pt>
                <c:pt idx="1">
                  <c:v>Albania</c:v>
                </c:pt>
                <c:pt idx="2">
                  <c:v>Montenegro</c:v>
                </c:pt>
                <c:pt idx="3">
                  <c:v>The Former Yugoslav Republic of Macedonia</c:v>
                </c:pt>
                <c:pt idx="4">
                  <c:v>Bosnia and Herezegovina</c:v>
                </c:pt>
                <c:pt idx="5">
                  <c:v>Serbia</c:v>
                </c:pt>
                <c:pt idx="6">
                  <c:v>SEE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15.39208778466749</c:v>
                </c:pt>
                <c:pt idx="1">
                  <c:v>14.600420606335769</c:v>
                </c:pt>
                <c:pt idx="2">
                  <c:v>12.883772892492491</c:v>
                </c:pt>
                <c:pt idx="3">
                  <c:v>14.630650874715606</c:v>
                </c:pt>
                <c:pt idx="4">
                  <c:v>15.391188408339168</c:v>
                </c:pt>
                <c:pt idx="5">
                  <c:v>13.324302795285154</c:v>
                </c:pt>
                <c:pt idx="6">
                  <c:v>14.251167194603491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Kosovo*</c:v>
                </c:pt>
                <c:pt idx="1">
                  <c:v>Albania</c:v>
                </c:pt>
                <c:pt idx="2">
                  <c:v>Montenegro</c:v>
                </c:pt>
                <c:pt idx="3">
                  <c:v>The Former Yugoslav Republic of Macedonia</c:v>
                </c:pt>
                <c:pt idx="4">
                  <c:v>Bosnia and Herezegovina</c:v>
                </c:pt>
                <c:pt idx="5">
                  <c:v>Serbia</c:v>
                </c:pt>
                <c:pt idx="6">
                  <c:v>SEE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5.7978925742008576</c:v>
                </c:pt>
                <c:pt idx="1">
                  <c:v>5.7986059662889486</c:v>
                </c:pt>
                <c:pt idx="2">
                  <c:v>16.839343557678749</c:v>
                </c:pt>
                <c:pt idx="3">
                  <c:v>27.906701844276956</c:v>
                </c:pt>
                <c:pt idx="4">
                  <c:v>32.711489474404026</c:v>
                </c:pt>
                <c:pt idx="5">
                  <c:v>37.91373376286802</c:v>
                </c:pt>
                <c:pt idx="6">
                  <c:v>27.768981089808481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9131556474082837E-5"/>
                  <c:y val="1.9442461550545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4843049327354285E-3"/>
                  <c:y val="5.3190738947877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2.239610060963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Kosovo*</c:v>
                </c:pt>
                <c:pt idx="1">
                  <c:v>Albania</c:v>
                </c:pt>
                <c:pt idx="2">
                  <c:v>Montenegro</c:v>
                </c:pt>
                <c:pt idx="3">
                  <c:v>The Former Yugoslav Republic of Macedonia</c:v>
                </c:pt>
                <c:pt idx="4">
                  <c:v>Bosnia and Herezegovina</c:v>
                </c:pt>
                <c:pt idx="5">
                  <c:v>Serbia</c:v>
                </c:pt>
                <c:pt idx="6">
                  <c:v>SEE</c:v>
                </c:pt>
              </c:strCache>
            </c:strRef>
          </c:cat>
          <c:val>
            <c:numRef>
              <c:f>Sheet1!$F$2:$F$8</c:f>
              <c:numCache>
                <c:formatCode>#,##0</c:formatCode>
                <c:ptCount val="7"/>
                <c:pt idx="0">
                  <c:v>17.235058643006994</c:v>
                </c:pt>
                <c:pt idx="1">
                  <c:v>7.8033852075348529</c:v>
                </c:pt>
                <c:pt idx="2">
                  <c:v>14.21774574702942</c:v>
                </c:pt>
                <c:pt idx="3">
                  <c:v>9.2514600996087424</c:v>
                </c:pt>
                <c:pt idx="4">
                  <c:v>13.684256262312447</c:v>
                </c:pt>
                <c:pt idx="5">
                  <c:v>21.462992743157805</c:v>
                </c:pt>
                <c:pt idx="6">
                  <c:v>15.911702631704189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01944320"/>
        <c:axId val="101962496"/>
      </c:barChart>
      <c:catAx>
        <c:axId val="10194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  <a:prstDash val="solid"/>
          </a:ln>
        </c:spPr>
        <c:txPr>
          <a:bodyPr rot="-1380000" vert="horz"/>
          <a:lstStyle/>
          <a:p>
            <a:pPr>
              <a:defRPr sz="900"/>
            </a:pPr>
            <a:endParaRPr lang="en-US"/>
          </a:p>
        </c:txPr>
        <c:crossAx val="101962496"/>
        <c:crossesAt val="0"/>
        <c:auto val="1"/>
        <c:lblAlgn val="ctr"/>
        <c:lblOffset val="100"/>
        <c:tickMarkSkip val="1"/>
        <c:noMultiLvlLbl val="0"/>
      </c:catAx>
      <c:valAx>
        <c:axId val="10196249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01944320"/>
        <c:crosses val="autoZero"/>
        <c:crossBetween val="between"/>
        <c:majorUnit val="0.1"/>
        <c:minorUnit val="0.05"/>
      </c:valAx>
      <c:spPr>
        <a:noFill/>
        <a:ln w="25298">
          <a:noFill/>
        </a:ln>
      </c:spPr>
    </c:plotArea>
    <c:legend>
      <c:legendPos val="t"/>
      <c:layout>
        <c:manualLayout>
          <c:xMode val="edge"/>
          <c:yMode val="edge"/>
          <c:x val="0.32677141252660225"/>
          <c:y val="0.66965852324567832"/>
          <c:w val="0.66956489254270213"/>
          <c:h val="9.085518829895825E-2"/>
        </c:manualLayout>
      </c:layout>
      <c:overlay val="0"/>
      <c:spPr>
        <a:noFill/>
        <a:ln w="25298"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Trebuchet MS" panose="020B0603020202020204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64057719898187E-2"/>
          <c:y val="9.6154068024122755E-2"/>
          <c:w val="0.93845080028865502"/>
          <c:h val="0.6624411535384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Freedom to study and/or work in the EU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dLbl>
              <c:idx val="7"/>
              <c:layout>
                <c:manualLayout>
                  <c:x val="-1.5328310073125695E-3"/>
                  <c:y val="-2.682038619666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47.051951177677005</c:v>
                </c:pt>
                <c:pt idx="1">
                  <c:v>23.045297494041421</c:v>
                </c:pt>
                <c:pt idx="2">
                  <c:v>23.404614555057627</c:v>
                </c:pt>
                <c:pt idx="3">
                  <c:v>41.163903731618149</c:v>
                </c:pt>
                <c:pt idx="4">
                  <c:v>58.184676043657348</c:v>
                </c:pt>
                <c:pt idx="5">
                  <c:v>54.602472176405755</c:v>
                </c:pt>
                <c:pt idx="6">
                  <c:v>18.710416716983197</c:v>
                </c:pt>
                <c:pt idx="7">
                  <c:v>35.205805614645485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prosperity</c:v>
                </c:pt>
              </c:strCache>
            </c:strRef>
          </c:tx>
          <c:spPr>
            <a:solidFill>
              <a:srgbClr val="0071B9">
                <a:alpha val="50196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682038619666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046115859000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0728154478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23.018842010599876</c:v>
                </c:pt>
                <c:pt idx="1">
                  <c:v>26.439308843397455</c:v>
                </c:pt>
                <c:pt idx="2">
                  <c:v>31.142945644151066</c:v>
                </c:pt>
                <c:pt idx="3">
                  <c:v>42.523415129887844</c:v>
                </c:pt>
                <c:pt idx="4">
                  <c:v>33.346049409136072</c:v>
                </c:pt>
                <c:pt idx="5">
                  <c:v>50.093588144924077</c:v>
                </c:pt>
                <c:pt idx="6">
                  <c:v>30.15201648880107</c:v>
                </c:pt>
                <c:pt idx="7">
                  <c:v>31.253457017471312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Freedom to travel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dLbl>
              <c:idx val="4"/>
              <c:layout>
                <c:manualLayout>
                  <c:x val="1.5328310073125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46.129220317939335</c:v>
                </c:pt>
                <c:pt idx="1">
                  <c:v>23.265925649130562</c:v>
                </c:pt>
                <c:pt idx="2">
                  <c:v>27.636979942677797</c:v>
                </c:pt>
                <c:pt idx="3">
                  <c:v>24.513068832099332</c:v>
                </c:pt>
                <c:pt idx="4">
                  <c:v>36.849725926796097</c:v>
                </c:pt>
                <c:pt idx="5">
                  <c:v>23.600192182883507</c:v>
                </c:pt>
                <c:pt idx="6">
                  <c:v>24.008614885416236</c:v>
                </c:pt>
                <c:pt idx="7">
                  <c:v>29.582128636430522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Peace and stability</c:v>
                </c:pt>
              </c:strCache>
            </c:strRef>
          </c:tx>
          <c:spPr>
            <a:solidFill>
              <a:srgbClr val="00A3E0">
                <a:alpha val="50196"/>
              </a:srgbClr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7.6641550365627907E-3"/>
                  <c:y val="4.91701400095686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328310073125133E-3"/>
                  <c:y val="8.0461158589999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5984930219377081E-3"/>
                  <c:y val="2.682038619666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16.155141038380119</c:v>
                </c:pt>
                <c:pt idx="1">
                  <c:v>12.859837734571212</c:v>
                </c:pt>
                <c:pt idx="2">
                  <c:v>21.538237421434939</c:v>
                </c:pt>
                <c:pt idx="3">
                  <c:v>25.412226957287398</c:v>
                </c:pt>
                <c:pt idx="4">
                  <c:v>22.983478702839193</c:v>
                </c:pt>
                <c:pt idx="5">
                  <c:v>20.098464832559465</c:v>
                </c:pt>
                <c:pt idx="6">
                  <c:v>23.036637183402384</c:v>
                </c:pt>
                <c:pt idx="7">
                  <c:v>17.866864019858561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Nothing good/positive</c:v>
                </c:pt>
              </c:strCache>
            </c:strRef>
          </c:tx>
          <c:spPr>
            <a:solidFill>
              <a:srgbClr val="FFA300"/>
            </a:solidFill>
          </c:spPr>
          <c:invertIfNegative val="0"/>
          <c:dLbls>
            <c:dLbl>
              <c:idx val="1"/>
              <c:layout>
                <c:manualLayout>
                  <c:x val="4.5984930219377367E-3"/>
                  <c:y val="1.0728154478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84930219377081E-3"/>
                  <c:y val="1.341019309833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0728154478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12.834545787068205</c:v>
                </c:pt>
                <c:pt idx="1">
                  <c:v>24.090750819593527</c:v>
                </c:pt>
                <c:pt idx="2">
                  <c:v>20.481994283256462</c:v>
                </c:pt>
                <c:pt idx="3">
                  <c:v>8.9769811316044432</c:v>
                </c:pt>
                <c:pt idx="4">
                  <c:v>1.6346847993594362</c:v>
                </c:pt>
                <c:pt idx="5">
                  <c:v>7.0009782280051187</c:v>
                </c:pt>
                <c:pt idx="6">
                  <c:v>19.108736067710449</c:v>
                </c:pt>
                <c:pt idx="7">
                  <c:v>16.382103121402498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FFA300">
                <a:alpha val="63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5.7256795251636499</c:v>
                </c:pt>
                <c:pt idx="1">
                  <c:v>8.7963753814207326</c:v>
                </c:pt>
                <c:pt idx="2">
                  <c:v>14.122036983636109</c:v>
                </c:pt>
                <c:pt idx="3">
                  <c:v>12.477804264154795</c:v>
                </c:pt>
                <c:pt idx="4">
                  <c:v>4.3137659956749914</c:v>
                </c:pt>
                <c:pt idx="5">
                  <c:v>14.505777457634421</c:v>
                </c:pt>
                <c:pt idx="6">
                  <c:v>12.468080432736301</c:v>
                </c:pt>
                <c:pt idx="7">
                  <c:v>9.9107715023097978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Loss of  sovereignty </c:v>
                </c:pt>
              </c:strCache>
            </c:strRef>
          </c:tx>
          <c:spPr>
            <a:solidFill>
              <a:srgbClr val="5B6770"/>
            </a:solidFill>
          </c:spPr>
          <c:invertIfNegative val="0"/>
          <c:dLbls>
            <c:dLbl>
              <c:idx val="7"/>
              <c:layout>
                <c:manualLayout>
                  <c:x val="7.66415503656284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12.264945778234738</c:v>
                </c:pt>
                <c:pt idx="1">
                  <c:v>15.142701741292326</c:v>
                </c:pt>
                <c:pt idx="2">
                  <c:v>4.6676231863917126</c:v>
                </c:pt>
                <c:pt idx="3">
                  <c:v>9.2920417397903883</c:v>
                </c:pt>
                <c:pt idx="4">
                  <c:v>0.91424167173951809</c:v>
                </c:pt>
                <c:pt idx="5">
                  <c:v>2.2999421835347063</c:v>
                </c:pt>
                <c:pt idx="6">
                  <c:v>7.2900548130903582</c:v>
                </c:pt>
                <c:pt idx="7">
                  <c:v>9.6130847736201446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Gender equality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Sheet1!$I$2:$I$9</c:f>
              <c:numCache>
                <c:formatCode>#,##0</c:formatCode>
                <c:ptCount val="8"/>
                <c:pt idx="0">
                  <c:v>2.790106514056657</c:v>
                </c:pt>
                <c:pt idx="1">
                  <c:v>3.123149442377108</c:v>
                </c:pt>
                <c:pt idx="2">
                  <c:v>1.3208327199916654</c:v>
                </c:pt>
                <c:pt idx="3">
                  <c:v>3.1902769956451098</c:v>
                </c:pt>
                <c:pt idx="4">
                  <c:v>0.74620453232152373</c:v>
                </c:pt>
                <c:pt idx="5">
                  <c:v>2.6001400395761332</c:v>
                </c:pt>
                <c:pt idx="6">
                  <c:v>3.286736896079423</c:v>
                </c:pt>
                <c:pt idx="7">
                  <c:v>2.5361130532241116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Bosnia and Herezegovina</c:v>
                </c:pt>
                <c:pt idx="3">
                  <c:v>The Former Yugoslav Republic of Macedonia</c:v>
                </c:pt>
                <c:pt idx="4">
                  <c:v>Kosovo*</c:v>
                </c:pt>
                <c:pt idx="5">
                  <c:v>Albania</c:v>
                </c:pt>
                <c:pt idx="6">
                  <c:v>Montenegro</c:v>
                </c:pt>
                <c:pt idx="7">
                  <c:v>SEE</c:v>
                </c:pt>
              </c:strCache>
            </c:strRef>
          </c:cat>
          <c:val>
            <c:numRef>
              <c:f>Sheet1!$J$2:$J$9</c:f>
              <c:numCache>
                <c:formatCode>#,##0</c:formatCode>
                <c:ptCount val="8"/>
                <c:pt idx="0">
                  <c:v>2.911512480725543</c:v>
                </c:pt>
                <c:pt idx="1">
                  <c:v>8.8923003202581778</c:v>
                </c:pt>
                <c:pt idx="2">
                  <c:v>7.490279252398178</c:v>
                </c:pt>
                <c:pt idx="3">
                  <c:v>1.2696482321417797</c:v>
                </c:pt>
                <c:pt idx="4">
                  <c:v>1.6827030713743754</c:v>
                </c:pt>
                <c:pt idx="6">
                  <c:v>11.144484861144289</c:v>
                </c:pt>
                <c:pt idx="7">
                  <c:v>5.4158245054867455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400256"/>
        <c:axId val="110401792"/>
      </c:barChart>
      <c:catAx>
        <c:axId val="11040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401792"/>
        <c:crosses val="autoZero"/>
        <c:auto val="1"/>
        <c:lblAlgn val="ctr"/>
        <c:lblOffset val="100"/>
        <c:noMultiLvlLbl val="0"/>
      </c:catAx>
      <c:valAx>
        <c:axId val="1104017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104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9468864835414008"/>
          <c:w val="0.81473866498626546"/>
          <c:h val="0.1053113516458599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rebuchet MS" panose="020B0603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99011517607607"/>
          <c:y val="1.6977968919490733E-2"/>
          <c:w val="0.77291826860431312"/>
          <c:h val="0.739778100654084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Bad thing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71B9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Albania</c:v>
                </c:pt>
                <c:pt idx="2">
                  <c:v>The Former Yugoslav Republic of Macedonia</c:v>
                </c:pt>
                <c:pt idx="3">
                  <c:v>Croatia</c:v>
                </c:pt>
                <c:pt idx="4">
                  <c:v>Montenegro</c:v>
                </c:pt>
                <c:pt idx="5">
                  <c:v>Bosnia and Herzegovina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2.5000000000000093</c:v>
                </c:pt>
                <c:pt idx="1">
                  <c:v>5.5000000000000178</c:v>
                </c:pt>
                <c:pt idx="2">
                  <c:v>3.4482758620689808</c:v>
                </c:pt>
                <c:pt idx="3">
                  <c:v>7.352941176470579</c:v>
                </c:pt>
                <c:pt idx="4">
                  <c:v>1.4354066985645919</c:v>
                </c:pt>
                <c:pt idx="5">
                  <c:v>8.8082901554404085</c:v>
                </c:pt>
                <c:pt idx="6">
                  <c:v>9.5022624434389371</c:v>
                </c:pt>
                <c:pt idx="7">
                  <c:v>7.2521761389315698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Neither good nor bad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Albania</c:v>
                </c:pt>
                <c:pt idx="2">
                  <c:v>The Former Yugoslav Republic of Macedonia</c:v>
                </c:pt>
                <c:pt idx="3">
                  <c:v>Croatia</c:v>
                </c:pt>
                <c:pt idx="4">
                  <c:v>Montenegro</c:v>
                </c:pt>
                <c:pt idx="5">
                  <c:v>Bosnia and Herzegovina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18.500000000000071</c:v>
                </c:pt>
                <c:pt idx="1">
                  <c:v>19.500000000000053</c:v>
                </c:pt>
                <c:pt idx="2">
                  <c:v>31.034482758620818</c:v>
                </c:pt>
                <c:pt idx="3">
                  <c:v>30.392156862745047</c:v>
                </c:pt>
                <c:pt idx="4">
                  <c:v>34.928229665071726</c:v>
                </c:pt>
                <c:pt idx="5">
                  <c:v>35.233160621761648</c:v>
                </c:pt>
                <c:pt idx="6">
                  <c:v>40.271493212669796</c:v>
                </c:pt>
                <c:pt idx="7">
                  <c:v>32.349456225291661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Good thing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2A900"/>
              </a:solidFill>
              <a:ln w="19050"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Albania</c:v>
                </c:pt>
                <c:pt idx="2">
                  <c:v>The Former Yugoslav Republic of Macedonia</c:v>
                </c:pt>
                <c:pt idx="3">
                  <c:v>Croatia</c:v>
                </c:pt>
                <c:pt idx="4">
                  <c:v>Montenegro</c:v>
                </c:pt>
                <c:pt idx="5">
                  <c:v>Bosnia and Herzegovina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78.999999999999972</c:v>
                </c:pt>
                <c:pt idx="1">
                  <c:v>74.500000000000128</c:v>
                </c:pt>
                <c:pt idx="2">
                  <c:v>63.054187192118299</c:v>
                </c:pt>
                <c:pt idx="3">
                  <c:v>62.254901960784316</c:v>
                </c:pt>
                <c:pt idx="4">
                  <c:v>59.80861244019151</c:v>
                </c:pt>
                <c:pt idx="5">
                  <c:v>51.295336787564672</c:v>
                </c:pt>
                <c:pt idx="6">
                  <c:v>39.819004524886992</c:v>
                </c:pt>
                <c:pt idx="7">
                  <c:v>56.642630152948399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49804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6770">
                  <a:alpha val="49804"/>
                </a:srgbClr>
              </a:solidFill>
              <a:ln w="1905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5B6770">
                  <a:alpha val="49804"/>
                </a:srgbClr>
              </a:solidFill>
              <a:ln w="1905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5B6770">
                  <a:alpha val="49804"/>
                </a:srgbClr>
              </a:solidFill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5B6770">
                  <a:alpha val="49804"/>
                </a:srgbClr>
              </a:solidFill>
              <a:ln w="1905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5B6770">
                  <a:alpha val="49804"/>
                </a:srgbClr>
              </a:solidFill>
              <a:ln w="19050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Kosovo*</c:v>
                </c:pt>
                <c:pt idx="1">
                  <c:v>Albania</c:v>
                </c:pt>
                <c:pt idx="2">
                  <c:v>The Former Yugoslav Republic of Macedonia</c:v>
                </c:pt>
                <c:pt idx="3">
                  <c:v>Croatia</c:v>
                </c:pt>
                <c:pt idx="4">
                  <c:v>Montenegro</c:v>
                </c:pt>
                <c:pt idx="5">
                  <c:v>Bosnia and Herzegovina</c:v>
                </c:pt>
                <c:pt idx="6">
                  <c:v>Serbia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0</c:v>
                </c:pt>
                <c:pt idx="1">
                  <c:v>0.50000000000000155</c:v>
                </c:pt>
                <c:pt idx="2">
                  <c:v>2.463054187192129</c:v>
                </c:pt>
                <c:pt idx="3">
                  <c:v>0</c:v>
                </c:pt>
                <c:pt idx="4">
                  <c:v>3.8277511961722444</c:v>
                </c:pt>
                <c:pt idx="5">
                  <c:v>4.6632124352331568</c:v>
                </c:pt>
                <c:pt idx="6">
                  <c:v>10.407239819004548</c:v>
                </c:pt>
                <c:pt idx="7">
                  <c:v>3.7557374828274068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1132672"/>
        <c:axId val="111134208"/>
      </c:barChart>
      <c:catAx>
        <c:axId val="1111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1134208"/>
        <c:crosses val="autoZero"/>
        <c:auto val="1"/>
        <c:lblAlgn val="ctr"/>
        <c:lblOffset val="100"/>
        <c:noMultiLvlLbl val="0"/>
      </c:catAx>
      <c:valAx>
        <c:axId val="111134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1132672"/>
        <c:crosses val="autoZero"/>
        <c:crossBetween val="between"/>
      </c:valAx>
    </c:plotArea>
    <c:plotVisOnly val="1"/>
    <c:dispBlanksAs val="gap"/>
    <c:showDLblsOverMax val="0"/>
  </c:chart>
  <c:spPr>
    <a:ln w="28575"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457091646730001"/>
          <c:y val="3.068108840118389E-2"/>
          <c:w val="0.58879379921259845"/>
          <c:h val="0.75631250000000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rgbClr val="0071B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Albania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Bosnia and Herzegovina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42.647058823529385</c:v>
                </c:pt>
                <c:pt idx="1">
                  <c:v>17.647058823529456</c:v>
                </c:pt>
                <c:pt idx="2">
                  <c:v>9.000000000000032</c:v>
                </c:pt>
                <c:pt idx="3">
                  <c:v>6.6985645933014277</c:v>
                </c:pt>
                <c:pt idx="4">
                  <c:v>7.3891625615763878</c:v>
                </c:pt>
                <c:pt idx="5">
                  <c:v>11.91709844559584</c:v>
                </c:pt>
                <c:pt idx="6">
                  <c:v>2.5000000000000093</c:v>
                </c:pt>
                <c:pt idx="7">
                  <c:v>23.536935210988243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rgbClr val="00A3E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Albania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Bosnia and Herzegovina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23.529411764705827</c:v>
                </c:pt>
                <c:pt idx="1">
                  <c:v>28.50678733031685</c:v>
                </c:pt>
                <c:pt idx="2">
                  <c:v>25.000000000000057</c:v>
                </c:pt>
                <c:pt idx="3">
                  <c:v>26.31578947368418</c:v>
                </c:pt>
                <c:pt idx="4">
                  <c:v>24.630541871921295</c:v>
                </c:pt>
                <c:pt idx="5">
                  <c:v>16.580310880828989</c:v>
                </c:pt>
                <c:pt idx="6">
                  <c:v>24.500000000000089</c:v>
                </c:pt>
                <c:pt idx="7">
                  <c:v>24.403622215475444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F2A900">
                <a:alpha val="50196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Albania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Bosnia and Herzegovina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24.509803921568569</c:v>
                </c:pt>
                <c:pt idx="1">
                  <c:v>38.914027149321385</c:v>
                </c:pt>
                <c:pt idx="2">
                  <c:v>41.500000000000163</c:v>
                </c:pt>
                <c:pt idx="3">
                  <c:v>45.933014354066998</c:v>
                </c:pt>
                <c:pt idx="4">
                  <c:v>49.261083743842455</c:v>
                </c:pt>
                <c:pt idx="5">
                  <c:v>42.487046632124311</c:v>
                </c:pt>
                <c:pt idx="6">
                  <c:v>51.500000000000142</c:v>
                </c:pt>
                <c:pt idx="7">
                  <c:v>35.889731012009484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F2A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Albania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Bosnia and Herzegovina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9.3137254901960667</c:v>
                </c:pt>
                <c:pt idx="1">
                  <c:v>14.479638009049806</c:v>
                </c:pt>
                <c:pt idx="2">
                  <c:v>23.500000000000057</c:v>
                </c:pt>
                <c:pt idx="3">
                  <c:v>19.138755980861223</c:v>
                </c:pt>
                <c:pt idx="4">
                  <c:v>18.719211822660181</c:v>
                </c:pt>
                <c:pt idx="5">
                  <c:v>25.906735751295315</c:v>
                </c:pt>
                <c:pt idx="6">
                  <c:v>21.000000000000078</c:v>
                </c:pt>
                <c:pt idx="7">
                  <c:v>15.507161012304639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DK/refuse</c:v>
                </c:pt>
              </c:strCache>
            </c:strRef>
          </c:tx>
          <c:spPr>
            <a:solidFill>
              <a:srgbClr val="5B6770">
                <a:alpha val="50196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Croatia</c:v>
                </c:pt>
                <c:pt idx="1">
                  <c:v>Serbia</c:v>
                </c:pt>
                <c:pt idx="2">
                  <c:v>Albania</c:v>
                </c:pt>
                <c:pt idx="3">
                  <c:v>Montenegro</c:v>
                </c:pt>
                <c:pt idx="4">
                  <c:v>The Former Yugoslav Republic of Macedonia</c:v>
                </c:pt>
                <c:pt idx="5">
                  <c:v>Bosnia and Herzegovina</c:v>
                </c:pt>
                <c:pt idx="6">
                  <c:v>Kosovo*</c:v>
                </c:pt>
                <c:pt idx="7">
                  <c:v>SEE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0</c:v>
                </c:pt>
                <c:pt idx="1">
                  <c:v>0.4524886877828066</c:v>
                </c:pt>
                <c:pt idx="2">
                  <c:v>1.0000000000000031</c:v>
                </c:pt>
                <c:pt idx="3">
                  <c:v>1.9138755980861224</c:v>
                </c:pt>
                <c:pt idx="4">
                  <c:v>0</c:v>
                </c:pt>
                <c:pt idx="5">
                  <c:v>3.1088082901554377</c:v>
                </c:pt>
                <c:pt idx="6">
                  <c:v>0.50000000000000178</c:v>
                </c:pt>
                <c:pt idx="7">
                  <c:v>0.66255054922148193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0923776"/>
        <c:axId val="110925312"/>
      </c:barChart>
      <c:catAx>
        <c:axId val="110923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10925312"/>
        <c:crosses val="autoZero"/>
        <c:auto val="1"/>
        <c:lblAlgn val="ctr"/>
        <c:lblOffset val="100"/>
        <c:noMultiLvlLbl val="0"/>
      </c:catAx>
      <c:valAx>
        <c:axId val="110925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0923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090462143559488"/>
          <c:y val="0.8315387604474973"/>
          <c:w val="0.66322517207472964"/>
          <c:h val="0.10566573127827109"/>
        </c:manualLayout>
      </c:layout>
      <c:overlay val="0"/>
      <c:txPr>
        <a:bodyPr/>
        <a:lstStyle/>
        <a:p>
          <a:pPr>
            <a:defRPr sz="9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0.24522</cdr:x>
      <cdr:y>0.9169</cdr:y>
    </cdr:from>
    <cdr:to>
      <cdr:x>0.88069</cdr:x>
      <cdr:y>0.98216</cdr:y>
    </cdr:to>
    <cdr:grpSp>
      <cdr:nvGrpSpPr>
        <cdr:cNvPr id="2" name="Group 1"/>
        <cdr:cNvGrpSpPr/>
      </cdr:nvGrpSpPr>
      <cdr:grpSpPr>
        <a:xfrm xmlns:a="http://schemas.openxmlformats.org/drawingml/2006/main">
          <a:off x="1133877" y="3255025"/>
          <a:ext cx="2938361" cy="231675"/>
          <a:chOff x="-4597598" y="3811821"/>
          <a:chExt cx="6795117" cy="240595"/>
        </a:xfrm>
      </cdr:grpSpPr>
      <cdr:sp macro="" textlink="">
        <cdr:nvSpPr>
          <cdr:cNvPr id="3" name="Up Arrow 2"/>
          <cdr:cNvSpPr/>
        </cdr:nvSpPr>
        <cdr:spPr bwMode="gray">
          <a:xfrm xmlns:a="http://schemas.openxmlformats.org/drawingml/2006/main">
            <a:off x="1984177" y="3811821"/>
            <a:ext cx="213342" cy="240595"/>
          </a:xfrm>
          <a:prstGeom xmlns:a="http://schemas.openxmlformats.org/drawingml/2006/main" prst="upArrow">
            <a:avLst/>
          </a:prstGeom>
          <a:solidFill xmlns:a="http://schemas.openxmlformats.org/drawingml/2006/main">
            <a:srgbClr val="00B050"/>
          </a:solidFill>
          <a:ln xmlns:a="http://schemas.openxmlformats.org/drawingml/2006/main" w="9525" cap="flat" cmpd="sng" algn="ctr">
            <a:noFill/>
            <a:prstDash val="solid"/>
          </a:ln>
          <a:effectLst xmlns:a="http://schemas.openxmlformats.org/drawingml/2006/main"/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cdr:txBody>
      </cdr:sp>
      <cdr:sp macro="" textlink="">
        <cdr:nvSpPr>
          <cdr:cNvPr id="4" name="Up Arrow 3"/>
          <cdr:cNvSpPr/>
        </cdr:nvSpPr>
        <cdr:spPr bwMode="gray">
          <a:xfrm xmlns:a="http://schemas.openxmlformats.org/drawingml/2006/main">
            <a:off x="-4597598" y="3811821"/>
            <a:ext cx="213342" cy="240595"/>
          </a:xfrm>
          <a:prstGeom xmlns:a="http://schemas.openxmlformats.org/drawingml/2006/main" prst="upArrow">
            <a:avLst/>
          </a:prstGeom>
          <a:solidFill xmlns:a="http://schemas.openxmlformats.org/drawingml/2006/main">
            <a:srgbClr val="00B050"/>
          </a:solidFill>
          <a:ln xmlns:a="http://schemas.openxmlformats.org/drawingml/2006/main" w="9525" cap="flat" cmpd="sng" algn="ctr">
            <a:noFill/>
            <a:prstDash val="solid"/>
          </a:ln>
          <a:effectLst xmlns:a="http://schemas.openxmlformats.org/drawingml/2006/main"/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06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0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08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46E7-E672-40C7-ACBF-6E697F66D021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150B62-8849-4C9B-A588-37DD0700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2221"/>
            <a:ext cx="12192000" cy="92503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0000">
                <a:alpha val="30196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-888" y="3771899"/>
            <a:ext cx="12192888" cy="31180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>
                <a:alpha val="30196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03070"/>
            <a:ext cx="4827807" cy="2068829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0000">
                <a:alpha val="30196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812687" y="4308907"/>
            <a:ext cx="990981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REGIONAL COOPERATION COUNCIL PRESENTS:</a:t>
            </a:r>
          </a:p>
          <a:p>
            <a:pPr algn="ctr"/>
            <a:r>
              <a:rPr lang="en-US" sz="5400" b="1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Balkan Barometer 2017</a:t>
            </a:r>
          </a:p>
          <a:p>
            <a:pPr algn="ctr"/>
            <a:r>
              <a:rPr lang="en-US" sz="2000" b="1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BRUSSELS, 9</a:t>
            </a:r>
            <a:r>
              <a:rPr lang="en-US" sz="2000" b="1" baseline="30000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th</a:t>
            </a:r>
            <a:r>
              <a:rPr lang="en-US" sz="2000" b="1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 OCTOBER 2017</a:t>
            </a:r>
            <a:r>
              <a:rPr lang="en-US" sz="2400" b="1" dirty="0" smtClean="0">
                <a:solidFill>
                  <a:srgbClr val="0071B9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949" y="1703070"/>
            <a:ext cx="5364051" cy="2068829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71B9">
                <a:alpha val="30196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632495" y="1691640"/>
            <a:ext cx="2270195" cy="2091299"/>
          </a:xfrm>
          <a:prstGeom prst="rect">
            <a:avLst/>
          </a:prstGeom>
          <a:gradFill flip="none" rotWithShape="1">
            <a:gsLst>
              <a:gs pos="0">
                <a:srgbClr val="00A3E0">
                  <a:shade val="30000"/>
                  <a:satMod val="115000"/>
                </a:srgbClr>
              </a:gs>
              <a:gs pos="50000">
                <a:srgbClr val="00A3E0">
                  <a:shade val="67500"/>
                  <a:satMod val="115000"/>
                </a:srgbClr>
              </a:gs>
              <a:gs pos="100000">
                <a:srgbClr val="00A3E0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37259"/>
            <a:ext cx="12192000" cy="797725"/>
          </a:xfrm>
          <a:prstGeom prst="rect">
            <a:avLst/>
          </a:prstGeom>
          <a:solidFill>
            <a:srgbClr val="F2A900">
              <a:alpha val="8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500000">
            <a:off x="2414814" y="1243131"/>
            <a:ext cx="2895601" cy="26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6146308" y="1243521"/>
            <a:ext cx="2895601" cy="26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 rot="-1500000">
            <a:off x="2242169" y="951196"/>
            <a:ext cx="1695553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B6770"/>
                </a:solidFill>
                <a:latin typeface="Trebuchet MS" panose="020B0603020202020204" pitchFamily="34" charset="0"/>
              </a:rPr>
              <a:t>PUBLIC OPINION SURVEY</a:t>
            </a:r>
            <a:endParaRPr lang="en-US" sz="1600" b="1" dirty="0">
              <a:solidFill>
                <a:srgbClr val="5B677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500000">
            <a:off x="7353246" y="951195"/>
            <a:ext cx="211800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B6770"/>
                </a:solidFill>
                <a:latin typeface="Trebuchet MS" panose="020B0603020202020204" pitchFamily="34" charset="0"/>
              </a:rPr>
              <a:t>BUSINESS OPINION SURVEY</a:t>
            </a:r>
            <a:endParaRPr lang="en-US" sz="1600" b="1" dirty="0">
              <a:solidFill>
                <a:srgbClr val="5B677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28" y="186350"/>
            <a:ext cx="2915315" cy="5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79685" y="304314"/>
            <a:ext cx="9005748" cy="81136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1B9"/>
                </a:solidFill>
              </a:rPr>
              <a:t>Still</a:t>
            </a:r>
            <a:r>
              <a:rPr lang="en-US" sz="2400" dirty="0">
                <a:solidFill>
                  <a:srgbClr val="0071B9"/>
                </a:solidFill>
              </a:rPr>
              <a:t>, CEFTA and other regional initiatives </a:t>
            </a:r>
            <a:r>
              <a:rPr lang="en-US" sz="2400" dirty="0" smtClean="0">
                <a:solidFill>
                  <a:srgbClr val="0071B9"/>
                </a:solidFill>
              </a:rPr>
              <a:t>are not </a:t>
            </a:r>
            <a:r>
              <a:rPr lang="en-US" sz="2400" dirty="0">
                <a:solidFill>
                  <a:srgbClr val="0071B9"/>
                </a:solidFill>
              </a:rPr>
              <a:t>well known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1B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52446" y="1187929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260" y="1003777"/>
            <a:ext cx="4194668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What percentage of your company’s sales are made domestically, exported to the SEE region, to the EU or to the third countries?</a:t>
            </a:r>
          </a:p>
          <a:p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N=1430, share of total, 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1343" y="1009563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To what extent do you think that you are informed about the regional free trade agreement (CEFTA 2006)?</a:t>
            </a:r>
          </a:p>
          <a:p>
            <a:pPr algn="r"/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N=1430, share of total, %)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2323" y="1212350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4139682458"/>
              </p:ext>
            </p:extLst>
          </p:nvPr>
        </p:nvGraphicFramePr>
        <p:xfrm>
          <a:off x="4782559" y="2233646"/>
          <a:ext cx="5166360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9685" y="777586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148471270"/>
              </p:ext>
            </p:extLst>
          </p:nvPr>
        </p:nvGraphicFramePr>
        <p:xfrm>
          <a:off x="1140057" y="2311273"/>
          <a:ext cx="3043415" cy="108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024430" y="2063638"/>
            <a:ext cx="651622" cy="252107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71B9"/>
            </a:solidFill>
            <a:prstDash val="solid"/>
          </a:ln>
          <a:effectLst/>
        </p:spPr>
        <p:txBody>
          <a:bodyPr wrap="none" lIns="91440" tIns="45720" rIns="91440" bIns="45720" rtlCol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SEE</a:t>
            </a: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800806905"/>
              </p:ext>
            </p:extLst>
          </p:nvPr>
        </p:nvGraphicFramePr>
        <p:xfrm>
          <a:off x="481666" y="3519263"/>
          <a:ext cx="4626433" cy="243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Rectangle 37"/>
          <p:cNvSpPr/>
          <p:nvPr/>
        </p:nvSpPr>
        <p:spPr bwMode="gray">
          <a:xfrm rot="5400000">
            <a:off x="7377739" y="720966"/>
            <a:ext cx="317386" cy="3498001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gray">
          <a:xfrm rot="5400000">
            <a:off x="2776036" y="4314467"/>
            <a:ext cx="2276498" cy="438149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417231653"/>
              </p:ext>
            </p:extLst>
          </p:nvPr>
        </p:nvGraphicFramePr>
        <p:xfrm>
          <a:off x="131974" y="2559065"/>
          <a:ext cx="4973477" cy="306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47489"/>
              </p:ext>
            </p:extLst>
          </p:nvPr>
        </p:nvGraphicFramePr>
        <p:xfrm>
          <a:off x="4945650" y="2720013"/>
          <a:ext cx="4930090" cy="311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9103622" cy="41125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Font typeface="Wingdings 3" charset="2"/>
              <a:buNone/>
            </a:pPr>
            <a:r>
              <a:rPr lang="en-US" sz="2200" dirty="0" smtClean="0">
                <a:solidFill>
                  <a:srgbClr val="0071B9"/>
                </a:solidFill>
              </a:rPr>
              <a:t>Roads are used the most, infrastructure still less than satisfactory</a:t>
            </a:r>
            <a:endParaRPr lang="en-US" sz="2200" dirty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001463" y="1694494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7696" y="1495883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How do you estimate the quality of transport infrastructure and connections within your economy? </a:t>
            </a:r>
            <a:endParaRPr lang="en-US" sz="1500" b="1" dirty="0" smtClean="0">
              <a:solidFill>
                <a:srgbClr val="F2A900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</a:t>
            </a:r>
            <a:r>
              <a:rPr lang="en-US" sz="1000" b="1" dirty="0" smtClean="0">
                <a:solidFill>
                  <a:srgbClr val="5B6770"/>
                </a:solidFill>
              </a:rPr>
              <a:t>N=7026, </a:t>
            </a:r>
            <a:r>
              <a:rPr lang="en-US" sz="1000" b="1" dirty="0">
                <a:solidFill>
                  <a:srgbClr val="5B6770"/>
                </a:solidFill>
              </a:rPr>
              <a:t>share of total, </a:t>
            </a:r>
            <a:r>
              <a:rPr lang="en-US" sz="1000" b="1" dirty="0" smtClean="0">
                <a:solidFill>
                  <a:srgbClr val="5B6770"/>
                </a:solidFill>
              </a:rPr>
              <a:t>%, mean)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5201" y="1688205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4569" y="1426362"/>
            <a:ext cx="3668657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Which mode of transport did you most often use </a:t>
            </a:r>
            <a:r>
              <a:rPr lang="en-US" sz="1500" b="1" dirty="0" smtClean="0">
                <a:solidFill>
                  <a:srgbClr val="F2A900"/>
                </a:solidFill>
              </a:rPr>
              <a:t>when </a:t>
            </a:r>
            <a:r>
              <a:rPr lang="en-US" sz="1500" b="1" dirty="0">
                <a:solidFill>
                  <a:srgbClr val="F2A900"/>
                </a:solidFill>
              </a:rPr>
              <a:t>travelling outside of your place of residence in the past 12 months?</a:t>
            </a:r>
          </a:p>
          <a:p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N=7026, share of total, %)</a:t>
            </a:r>
          </a:p>
        </p:txBody>
      </p:sp>
      <p:sp>
        <p:nvSpPr>
          <p:cNvPr id="24" name="Rectangle 23"/>
          <p:cNvSpPr/>
          <p:nvPr/>
        </p:nvSpPr>
        <p:spPr bwMode="gray">
          <a:xfrm rot="5400000">
            <a:off x="2610499" y="935093"/>
            <a:ext cx="300722" cy="3828019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gray">
          <a:xfrm rot="5400000">
            <a:off x="7276517" y="3898999"/>
            <a:ext cx="2744529" cy="386562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79685" y="777586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634826"/>
              </p:ext>
            </p:extLst>
          </p:nvPr>
        </p:nvGraphicFramePr>
        <p:xfrm>
          <a:off x="688764" y="2507878"/>
          <a:ext cx="5065814" cy="362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8596668" cy="442035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None/>
            </a:pPr>
            <a:r>
              <a:rPr lang="en-US" sz="2400" dirty="0">
                <a:solidFill>
                  <a:srgbClr val="0071B9"/>
                </a:solidFill>
              </a:rPr>
              <a:t>Infrastructure </a:t>
            </a:r>
            <a:r>
              <a:rPr lang="en-US" sz="2400" dirty="0" smtClean="0">
                <a:solidFill>
                  <a:srgbClr val="0071B9"/>
                </a:solidFill>
              </a:rPr>
              <a:t>not much of an </a:t>
            </a:r>
            <a:r>
              <a:rPr lang="en-US" sz="2400" dirty="0">
                <a:solidFill>
                  <a:srgbClr val="0071B9"/>
                </a:solidFill>
              </a:rPr>
              <a:t>obstacle, need for better roads</a:t>
            </a:r>
            <a:endParaRPr lang="en-US" sz="2400" dirty="0" smtClean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45110" y="1379730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4349" y="1139835"/>
            <a:ext cx="3668657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In what way the infrastructure in general (transportation and communication means, supply) impacts your business?</a:t>
            </a:r>
          </a:p>
          <a:p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N=1430, share of total, </a:t>
            </a:r>
            <a:r>
              <a:rPr lang="en-US" sz="1000" b="1" dirty="0" smtClean="0">
                <a:solidFill>
                  <a:srgbClr val="5B6770"/>
                </a:solidFill>
              </a:rPr>
              <a:t>%, mean)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3698" y="1123683"/>
            <a:ext cx="3668657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Do you think that EU membership would be/is a good thing, a bad thing, or neither good nor bad for your company? </a:t>
            </a:r>
          </a:p>
          <a:p>
            <a:pPr algn="r"/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N=1430, share of total, %)</a:t>
            </a:r>
          </a:p>
        </p:txBody>
      </p:sp>
      <p:sp>
        <p:nvSpPr>
          <p:cNvPr id="26" name="Rectangle 25"/>
          <p:cNvSpPr/>
          <p:nvPr/>
        </p:nvSpPr>
        <p:spPr bwMode="gray">
          <a:xfrm rot="5400000">
            <a:off x="2588068" y="3753931"/>
            <a:ext cx="2898906" cy="428878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8767" y="1436194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B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4037722"/>
              </p:ext>
            </p:extLst>
          </p:nvPr>
        </p:nvGraphicFramePr>
        <p:xfrm>
          <a:off x="5464021" y="2388345"/>
          <a:ext cx="4963302" cy="369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/>
          <p:cNvSpPr/>
          <p:nvPr/>
        </p:nvSpPr>
        <p:spPr bwMode="gray">
          <a:xfrm rot="5400000">
            <a:off x="7426900" y="3726740"/>
            <a:ext cx="2898906" cy="428878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9685" y="777586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03878345"/>
              </p:ext>
            </p:extLst>
          </p:nvPr>
        </p:nvGraphicFramePr>
        <p:xfrm>
          <a:off x="142523" y="2586785"/>
          <a:ext cx="5378167" cy="403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9103622" cy="81136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None/>
            </a:pPr>
            <a:r>
              <a:rPr lang="en-US" sz="2400" dirty="0">
                <a:solidFill>
                  <a:srgbClr val="0071B9"/>
                </a:solidFill>
              </a:rPr>
              <a:t>C</a:t>
            </a:r>
            <a:r>
              <a:rPr lang="en-US" sz="2400" dirty="0" smtClean="0">
                <a:solidFill>
                  <a:srgbClr val="0071B9"/>
                </a:solidFill>
              </a:rPr>
              <a:t>ritical </a:t>
            </a:r>
            <a:r>
              <a:rPr lang="en-US" sz="2400" dirty="0">
                <a:solidFill>
                  <a:srgbClr val="0071B9"/>
                </a:solidFill>
              </a:rPr>
              <a:t>prerequisite for securing </a:t>
            </a:r>
            <a:r>
              <a:rPr lang="en-US" sz="2400" dirty="0" smtClean="0">
                <a:solidFill>
                  <a:srgbClr val="0071B9"/>
                </a:solidFill>
              </a:rPr>
              <a:t>employment is </a:t>
            </a:r>
            <a:r>
              <a:rPr lang="en-US" sz="2400" dirty="0">
                <a:solidFill>
                  <a:srgbClr val="0071B9"/>
                </a:solidFill>
              </a:rPr>
              <a:t>knowing the right </a:t>
            </a:r>
            <a:r>
              <a:rPr lang="en-US" sz="2400" dirty="0" smtClean="0">
                <a:solidFill>
                  <a:srgbClr val="0071B9"/>
                </a:solidFill>
              </a:rPr>
              <a:t>people</a:t>
            </a:r>
            <a:endParaRPr lang="en-US" sz="2400" dirty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341851" y="1693226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16775" y="1602796"/>
            <a:ext cx="3668657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What do you think is most important for getting ahead </a:t>
            </a:r>
            <a:r>
              <a:rPr lang="en-US" sz="1500" b="1" dirty="0" smtClean="0">
                <a:solidFill>
                  <a:srgbClr val="F2A900"/>
                </a:solidFill>
              </a:rPr>
              <a:t>in life</a:t>
            </a:r>
            <a:r>
              <a:rPr lang="en-US" sz="1500" b="1" dirty="0">
                <a:solidFill>
                  <a:srgbClr val="F2A900"/>
                </a:solidFill>
              </a:rPr>
              <a:t>?</a:t>
            </a:r>
          </a:p>
          <a:p>
            <a:pPr algn="r">
              <a:spcAft>
                <a:spcPts val="300"/>
              </a:spcAft>
            </a:pPr>
            <a:r>
              <a:rPr lang="en-US" sz="1000" b="1" dirty="0" smtClean="0">
                <a:solidFill>
                  <a:srgbClr val="5B6770"/>
                </a:solidFill>
              </a:rPr>
              <a:t>(Comparison 2014/2015/2016, </a:t>
            </a:r>
            <a:r>
              <a:rPr lang="en-US" sz="1000" b="1" dirty="0">
                <a:solidFill>
                  <a:srgbClr val="5B6770"/>
                </a:solidFill>
              </a:rPr>
              <a:t>a</a:t>
            </a:r>
            <a:r>
              <a:rPr lang="en-US" sz="1000" b="1" dirty="0" smtClean="0">
                <a:solidFill>
                  <a:srgbClr val="5B6770"/>
                </a:solidFill>
              </a:rPr>
              <a:t>ll respondents, </a:t>
            </a:r>
            <a:r>
              <a:rPr lang="en-US" sz="1000" b="1" dirty="0">
                <a:solidFill>
                  <a:srgbClr val="5B6770"/>
                </a:solidFill>
              </a:rPr>
              <a:t>share of total</a:t>
            </a:r>
            <a:r>
              <a:rPr lang="en-US" sz="1000" b="1" dirty="0" smtClean="0">
                <a:solidFill>
                  <a:srgbClr val="5B6770"/>
                </a:solidFill>
              </a:rPr>
              <a:t>, %)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036" y="1693226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3383" y="1569237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In your opinion which two assets are most important for finding a job today? </a:t>
            </a:r>
          </a:p>
          <a:p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N=7026, share of total, %)</a:t>
            </a:r>
          </a:p>
        </p:txBody>
      </p:sp>
      <p:sp>
        <p:nvSpPr>
          <p:cNvPr id="25" name="Rectangle 24"/>
          <p:cNvSpPr/>
          <p:nvPr/>
        </p:nvSpPr>
        <p:spPr bwMode="gray">
          <a:xfrm rot="5400000">
            <a:off x="3925493" y="3985239"/>
            <a:ext cx="2398424" cy="652621"/>
          </a:xfrm>
          <a:prstGeom prst="rect">
            <a:avLst/>
          </a:prstGeom>
          <a:noFill/>
          <a:ln w="1270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74402" y="1096864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81914"/>
              </p:ext>
            </p:extLst>
          </p:nvPr>
        </p:nvGraphicFramePr>
        <p:xfrm>
          <a:off x="5897039" y="3116019"/>
          <a:ext cx="3934825" cy="1298418"/>
        </p:xfrm>
        <a:graphic>
          <a:graphicData uri="http://schemas.openxmlformats.org/drawingml/2006/table">
            <a:tbl>
              <a:tblPr firstRow="1" firstCol="1" bandRow="1"/>
              <a:tblGrid>
                <a:gridCol w="1494253"/>
                <a:gridCol w="813524"/>
                <a:gridCol w="813524"/>
                <a:gridCol w="813524"/>
              </a:tblGrid>
              <a:tr h="358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800100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800100" algn="l"/>
                        </a:tabLs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8001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8001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</a:tr>
              <a:tr h="2088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Working hard</a:t>
                      </a:r>
                      <a:endParaRPr lang="hr-HR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hr-HR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hr-HR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200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hr-HR" sz="12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Having a good education </a:t>
                      </a:r>
                      <a:endParaRPr lang="hr-HR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hr-HR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hr-HR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hr-HR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Knowing the right people</a:t>
                      </a:r>
                      <a:endParaRPr lang="hr-HR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hr-HR" sz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hr-HR" sz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hr-HR" sz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Up Arrow 38"/>
          <p:cNvSpPr/>
          <p:nvPr/>
        </p:nvSpPr>
        <p:spPr bwMode="gray">
          <a:xfrm rot="10800000">
            <a:off x="5897040" y="5643873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Up Arrow 39"/>
          <p:cNvSpPr/>
          <p:nvPr/>
        </p:nvSpPr>
        <p:spPr bwMode="gray">
          <a:xfrm>
            <a:off x="5902270" y="5377740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88008" y="5378250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higher than 2015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8008" y="5615282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lower than 2015</a:t>
            </a:r>
          </a:p>
        </p:txBody>
      </p:sp>
      <p:sp>
        <p:nvSpPr>
          <p:cNvPr id="43" name="Up Arrow 42"/>
          <p:cNvSpPr/>
          <p:nvPr/>
        </p:nvSpPr>
        <p:spPr bwMode="gray">
          <a:xfrm>
            <a:off x="4879500" y="3938523"/>
            <a:ext cx="110952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Up Arrow 45"/>
          <p:cNvSpPr/>
          <p:nvPr/>
        </p:nvSpPr>
        <p:spPr bwMode="gray">
          <a:xfrm rot="10800000">
            <a:off x="5002752" y="4414437"/>
            <a:ext cx="105431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Up Arrow 46"/>
          <p:cNvSpPr/>
          <p:nvPr/>
        </p:nvSpPr>
        <p:spPr bwMode="gray">
          <a:xfrm rot="10800000">
            <a:off x="4947811" y="4085527"/>
            <a:ext cx="105431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9103622" cy="1088366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None/>
            </a:pPr>
            <a:r>
              <a:rPr lang="en-US" sz="2200" dirty="0">
                <a:solidFill>
                  <a:srgbClr val="0071B9"/>
                </a:solidFill>
              </a:rPr>
              <a:t>Social life relatively satisfactory, politics a </a:t>
            </a:r>
            <a:r>
              <a:rPr lang="en-US" sz="2200" dirty="0" smtClean="0">
                <a:solidFill>
                  <a:srgbClr val="0071B9"/>
                </a:solidFill>
              </a:rPr>
              <a:t>burden, </a:t>
            </a:r>
            <a:r>
              <a:rPr lang="en-US" sz="2200" dirty="0">
                <a:solidFill>
                  <a:srgbClr val="0071B9"/>
                </a:solidFill>
              </a:rPr>
              <a:t>more as source of instability than because of widespread corruption</a:t>
            </a:r>
          </a:p>
          <a:p>
            <a:pPr marL="0" indent="0">
              <a:spcBef>
                <a:spcPts val="0"/>
              </a:spcBef>
              <a:buClr>
                <a:srgbClr val="0071B9"/>
              </a:buClr>
              <a:buNone/>
            </a:pPr>
            <a:r>
              <a:rPr lang="en-US" sz="2200" dirty="0" smtClean="0">
                <a:solidFill>
                  <a:srgbClr val="0071B9"/>
                </a:solidFill>
              </a:rPr>
              <a:t> </a:t>
            </a:r>
            <a:endParaRPr lang="en-US" sz="2200" dirty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128812" y="1303465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62066" y="1167723"/>
            <a:ext cx="3961094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To what extent do you agree or not agree that the following categories in your economy are affected by corruption? </a:t>
            </a:r>
            <a:endParaRPr lang="en-US" sz="1500" b="1" dirty="0" smtClean="0">
              <a:solidFill>
                <a:srgbClr val="F2A900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N=7026, share of total, %)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74402" y="1096864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04945"/>
              </p:ext>
            </p:extLst>
          </p:nvPr>
        </p:nvGraphicFramePr>
        <p:xfrm>
          <a:off x="5312790" y="2395342"/>
          <a:ext cx="4408953" cy="349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>
            <a:off x="309159" y="1375850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2613" y="2184499"/>
            <a:ext cx="651622" cy="252107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71B9"/>
            </a:solidFill>
            <a:prstDash val="solid"/>
          </a:ln>
          <a:effectLst/>
        </p:spPr>
        <p:txBody>
          <a:bodyPr wrap="none" lIns="91440" tIns="45720" rIns="91440" bIns="45720" rtlCol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6073" y="1289546"/>
            <a:ext cx="3668657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How satisfied are you with each of the following in your place of living?</a:t>
            </a:r>
          </a:p>
          <a:p>
            <a:pPr>
              <a:spcAft>
                <a:spcPts val="300"/>
              </a:spcAft>
            </a:pPr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</a:t>
            </a:r>
            <a:r>
              <a:rPr lang="en-US" sz="1000" b="1" dirty="0" smtClean="0">
                <a:solidFill>
                  <a:srgbClr val="5B6770"/>
                </a:solidFill>
              </a:rPr>
              <a:t>N=7026, </a:t>
            </a:r>
            <a:r>
              <a:rPr lang="en-US" sz="1000" b="1" dirty="0">
                <a:solidFill>
                  <a:srgbClr val="5B6770"/>
                </a:solidFill>
              </a:rPr>
              <a:t>share of total, </a:t>
            </a:r>
            <a:r>
              <a:rPr lang="en-US" sz="1000" b="1" dirty="0" smtClean="0">
                <a:solidFill>
                  <a:srgbClr val="5B6770"/>
                </a:solidFill>
              </a:rPr>
              <a:t>%, mean)</a:t>
            </a:r>
            <a:endParaRPr lang="en-US" sz="1000" b="1" dirty="0">
              <a:solidFill>
                <a:srgbClr val="5B6770"/>
              </a:solidFill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347151909"/>
              </p:ext>
            </p:extLst>
          </p:nvPr>
        </p:nvGraphicFramePr>
        <p:xfrm>
          <a:off x="309159" y="2359978"/>
          <a:ext cx="4623918" cy="355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Up Arrow 36"/>
          <p:cNvSpPr/>
          <p:nvPr/>
        </p:nvSpPr>
        <p:spPr bwMode="gray">
          <a:xfrm rot="10800000">
            <a:off x="3779675" y="3186523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Up Arrow 37"/>
          <p:cNvSpPr/>
          <p:nvPr/>
        </p:nvSpPr>
        <p:spPr bwMode="gray">
          <a:xfrm>
            <a:off x="3784905" y="2920390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0643" y="2875180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higher than 2015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70643" y="3112212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lower than 2015</a:t>
            </a:r>
          </a:p>
        </p:txBody>
      </p:sp>
    </p:spTree>
    <p:extLst>
      <p:ext uri="{BB962C8B-B14F-4D97-AF65-F5344CB8AC3E}">
        <p14:creationId xmlns:p14="http://schemas.microsoft.com/office/powerpoint/2010/main" val="33416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9103622" cy="74981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None/>
            </a:pPr>
            <a:r>
              <a:rPr lang="en-US" sz="2200" dirty="0">
                <a:solidFill>
                  <a:srgbClr val="0071B9"/>
                </a:solidFill>
              </a:rPr>
              <a:t>Political uncertainty and policy instability </a:t>
            </a:r>
            <a:r>
              <a:rPr lang="en-US" sz="2200" dirty="0" smtClean="0">
                <a:solidFill>
                  <a:srgbClr val="0071B9"/>
                </a:solidFill>
              </a:rPr>
              <a:t>are the </a:t>
            </a:r>
            <a:r>
              <a:rPr lang="en-US" sz="2200" dirty="0">
                <a:solidFill>
                  <a:srgbClr val="0071B9"/>
                </a:solidFill>
              </a:rPr>
              <a:t>main obstacles to better economic performance.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45308" y="1224213"/>
            <a:ext cx="726148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Can you tell how problematic are these different factors for the operation and growth of your business? Can you please rate each? </a:t>
            </a:r>
            <a:endParaRPr lang="en-US" sz="1500" b="1" dirty="0" smtClean="0">
              <a:solidFill>
                <a:srgbClr val="0071B9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000" b="1" dirty="0" smtClean="0">
                <a:solidFill>
                  <a:srgbClr val="5B6770"/>
                </a:solidFill>
              </a:rPr>
              <a:t>(All </a:t>
            </a:r>
            <a:r>
              <a:rPr lang="en-US" sz="1000" b="1" dirty="0">
                <a:solidFill>
                  <a:srgbClr val="5B6770"/>
                </a:solidFill>
              </a:rPr>
              <a:t>respondents - N=1430, scores are on a scale of 1 to 4 where 1 means major obstacle, 2 moderate obstacle, 3 minor obstacle and 4 no obstacle, mean)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74402" y="1096864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1103" y="1378062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B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661000"/>
              </p:ext>
            </p:extLst>
          </p:nvPr>
        </p:nvGraphicFramePr>
        <p:xfrm>
          <a:off x="1717091" y="2124459"/>
          <a:ext cx="5998818" cy="380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7" imgW="8058150" imgH="5114925" progId="Excel.Sheet.12">
                  <p:embed/>
                </p:oleObj>
              </mc:Choice>
              <mc:Fallback>
                <p:oleObj name="Worksheet" r:id="rId7" imgW="8058150" imgH="5114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7091" y="2124459"/>
                        <a:ext cx="5998818" cy="380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798877" y="5759139"/>
            <a:ext cx="8079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E31B19"/>
                </a:solidFill>
                <a:cs typeface="Arial" pitchFamily="34" charset="0"/>
              </a:rPr>
              <a:t>Major obstacles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8764" y="601850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8764" y="592706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00784" y="871098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79685" y="304314"/>
            <a:ext cx="8596668" cy="503590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1B9"/>
              </a:buClr>
              <a:buFont typeface="Wingdings 3" charset="2"/>
              <a:buNone/>
            </a:pPr>
            <a:r>
              <a:rPr lang="en-US" sz="2800" dirty="0" smtClean="0">
                <a:solidFill>
                  <a:srgbClr val="0071B9"/>
                </a:solidFill>
              </a:rPr>
              <a:t>Going forward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3768" y="1151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B6770"/>
                </a:solidFill>
              </a:rPr>
              <a:t>2017 turned out to be worse than expected</a:t>
            </a:r>
          </a:p>
          <a:p>
            <a:r>
              <a:rPr lang="en-US" sz="2400" dirty="0">
                <a:solidFill>
                  <a:srgbClr val="5B6770"/>
                </a:solidFill>
              </a:rPr>
              <a:t>Growth has slowed down in Serbia and even more in </a:t>
            </a:r>
            <a:r>
              <a:rPr lang="en-US" sz="2400" dirty="0" smtClean="0">
                <a:solidFill>
                  <a:srgbClr val="5B6770"/>
                </a:solidFill>
              </a:rPr>
              <a:t>The Former Yugoslav </a:t>
            </a:r>
            <a:r>
              <a:rPr lang="en-US" sz="2400" smtClean="0">
                <a:solidFill>
                  <a:srgbClr val="5B6770"/>
                </a:solidFill>
              </a:rPr>
              <a:t>Republic of </a:t>
            </a:r>
            <a:r>
              <a:rPr lang="en-US" sz="2400" smtClean="0">
                <a:solidFill>
                  <a:srgbClr val="5B6770"/>
                </a:solidFill>
              </a:rPr>
              <a:t>Macedonia </a:t>
            </a:r>
            <a:r>
              <a:rPr lang="en-US" sz="2400" dirty="0">
                <a:solidFill>
                  <a:srgbClr val="5B6770"/>
                </a:solidFill>
              </a:rPr>
              <a:t>and also in Montenegro</a:t>
            </a:r>
          </a:p>
          <a:p>
            <a:r>
              <a:rPr lang="en-US" sz="2400" dirty="0">
                <a:solidFill>
                  <a:srgbClr val="5B6770"/>
                </a:solidFill>
              </a:rPr>
              <a:t>Political stability has remained elusive in most countries and regionally</a:t>
            </a:r>
          </a:p>
          <a:p>
            <a:r>
              <a:rPr lang="en-US" sz="2400" dirty="0">
                <a:solidFill>
                  <a:srgbClr val="5B6770"/>
                </a:solidFill>
              </a:rPr>
              <a:t>So, expectations, which were surging ahead of satisfaction, are bound to be corrected in the next survey</a:t>
            </a:r>
            <a:endParaRPr lang="en-US" sz="2400" dirty="0" smtClean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14" y="2781300"/>
            <a:ext cx="8596668" cy="13208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THANK YOU TO THE ATTENTION!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550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4" y="1646239"/>
            <a:ext cx="8596668" cy="323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Balkan Barometer 2017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1B9"/>
                </a:solidFill>
              </a:rPr>
              <a:t>PUBLIC OPINION SURVEY</a:t>
            </a:r>
          </a:p>
          <a:p>
            <a:pPr marL="0" lvl="0" indent="0">
              <a:buClr>
                <a:srgbClr val="00A3E0"/>
              </a:buClr>
              <a:buNone/>
            </a:pPr>
            <a:r>
              <a:rPr lang="en-US" sz="2400" b="1" dirty="0" smtClean="0">
                <a:solidFill>
                  <a:srgbClr val="0071B9"/>
                </a:solidFill>
              </a:rPr>
              <a:t>BUSINESS </a:t>
            </a:r>
            <a:r>
              <a:rPr lang="en-US" sz="2400" b="1" dirty="0">
                <a:solidFill>
                  <a:srgbClr val="0071B9"/>
                </a:solidFill>
              </a:rPr>
              <a:t>OPINION SURVEY</a:t>
            </a:r>
          </a:p>
          <a:p>
            <a:pPr marL="0" indent="0">
              <a:buNone/>
            </a:pPr>
            <a:endParaRPr lang="en-US" sz="2000" b="1" dirty="0">
              <a:solidFill>
                <a:srgbClr val="0071B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5B6770"/>
                </a:solidFill>
              </a:rPr>
              <a:t>Vladimir Gligorov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5B677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45" y="513397"/>
            <a:ext cx="1428750" cy="1419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8764" y="3678066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8764" y="5698462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88764" y="4470242"/>
            <a:ext cx="8596668" cy="111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000" b="1" dirty="0" smtClean="0">
              <a:solidFill>
                <a:srgbClr val="0071B9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b="1" dirty="0" smtClean="0">
              <a:solidFill>
                <a:srgbClr val="5B677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b="1" dirty="0" smtClean="0">
              <a:solidFill>
                <a:srgbClr val="5B677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dirty="0" smtClean="0">
              <a:solidFill>
                <a:srgbClr val="5B677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300" dirty="0" smtClean="0">
                <a:solidFill>
                  <a:srgbClr val="5B6770"/>
                </a:solidFill>
              </a:rPr>
              <a:t>October 2017, Presentation of the results</a:t>
            </a:r>
            <a:endParaRPr lang="en-US" sz="2300" dirty="0">
              <a:solidFill>
                <a:srgbClr val="5B677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013452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024335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5916286"/>
            <a:ext cx="1176121" cy="7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84" y="1028529"/>
            <a:ext cx="93215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rgbClr val="0071B9"/>
                </a:solidFill>
              </a:rPr>
              <a:t>RESEARCH AIM: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5B6770"/>
                </a:solidFill>
              </a:rPr>
              <a:t>The main objective of the assignment is to design, with RCC’s input, and execute a public opinion </a:t>
            </a:r>
            <a:r>
              <a:rPr lang="en-US" sz="1600" dirty="0" smtClean="0">
                <a:solidFill>
                  <a:srgbClr val="5B6770"/>
                </a:solidFill>
              </a:rPr>
              <a:t>and business </a:t>
            </a:r>
            <a:r>
              <a:rPr lang="en-US" sz="1600" dirty="0">
                <a:solidFill>
                  <a:srgbClr val="5B6770"/>
                </a:solidFill>
              </a:rPr>
              <a:t>sentiment survey and produce </a:t>
            </a:r>
            <a:r>
              <a:rPr lang="en-US" sz="1600" dirty="0" smtClean="0">
                <a:solidFill>
                  <a:srgbClr val="5B6770"/>
                </a:solidFill>
              </a:rPr>
              <a:t>another Balkan </a:t>
            </a:r>
            <a:r>
              <a:rPr lang="en-US" sz="1600" dirty="0">
                <a:solidFill>
                  <a:srgbClr val="5B6770"/>
                </a:solidFill>
              </a:rPr>
              <a:t>Barometer report.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5B6770"/>
                </a:solidFill>
              </a:rPr>
              <a:t>The Balkan Barometer report is envisioned to become an integral part of the SEE 2020 monitoring system</a:t>
            </a:r>
            <a:r>
              <a:rPr lang="en-US" sz="1600" dirty="0" smtClean="0">
                <a:solidFill>
                  <a:srgbClr val="5B6770"/>
                </a:solidFill>
              </a:rPr>
              <a:t>.</a:t>
            </a:r>
            <a:endParaRPr lang="en-US" sz="1600" dirty="0">
              <a:solidFill>
                <a:srgbClr val="5B677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71B9"/>
                </a:solidFill>
              </a:rPr>
              <a:t>TARGET GROUPS - SAMPLES:</a:t>
            </a:r>
          </a:p>
          <a:p>
            <a:pPr lvl="2" algn="just">
              <a:spcAft>
                <a:spcPts val="600"/>
              </a:spcAft>
            </a:pPr>
            <a:r>
              <a:rPr lang="en-US" sz="1600" b="1" dirty="0">
                <a:solidFill>
                  <a:srgbClr val="00A3E0"/>
                </a:solidFill>
              </a:rPr>
              <a:t>Balkan </a:t>
            </a:r>
            <a:r>
              <a:rPr lang="en-US" sz="1600" b="1" dirty="0" smtClean="0">
                <a:solidFill>
                  <a:srgbClr val="00A3E0"/>
                </a:solidFill>
              </a:rPr>
              <a:t>Barometer Public </a:t>
            </a:r>
            <a:r>
              <a:rPr lang="en-US" sz="1600" b="1" dirty="0">
                <a:solidFill>
                  <a:srgbClr val="00A3E0"/>
                </a:solidFill>
              </a:rPr>
              <a:t>Opinion </a:t>
            </a:r>
            <a:r>
              <a:rPr lang="en-US" sz="1600" b="1" dirty="0" smtClean="0">
                <a:solidFill>
                  <a:srgbClr val="00A3E0"/>
                </a:solidFill>
              </a:rPr>
              <a:t>Survey: </a:t>
            </a:r>
            <a:r>
              <a:rPr lang="en-US" sz="1600" dirty="0" smtClean="0">
                <a:solidFill>
                  <a:srgbClr val="5B6770"/>
                </a:solidFill>
              </a:rPr>
              <a:t>n=8000 </a:t>
            </a:r>
            <a:r>
              <a:rPr lang="en-US" sz="1600" dirty="0">
                <a:solidFill>
                  <a:srgbClr val="5B6770"/>
                </a:solidFill>
              </a:rPr>
              <a:t>(1000 per each </a:t>
            </a:r>
            <a:r>
              <a:rPr lang="en-US" sz="1600" dirty="0" smtClean="0">
                <a:solidFill>
                  <a:srgbClr val="5B6770"/>
                </a:solidFill>
              </a:rPr>
              <a:t>economy: Albania, Bosnia and Herzegovina, Croatia, Kosovo*, Montenegro, Serbia, The </a:t>
            </a:r>
            <a:r>
              <a:rPr lang="en-US" sz="1600" dirty="0">
                <a:solidFill>
                  <a:srgbClr val="5B6770"/>
                </a:solidFill>
              </a:rPr>
              <a:t>Former Yugoslav Republic of </a:t>
            </a:r>
            <a:r>
              <a:rPr lang="en-US" sz="1600" dirty="0" smtClean="0">
                <a:solidFill>
                  <a:srgbClr val="5B6770"/>
                </a:solidFill>
              </a:rPr>
              <a:t>Macedonia and Turkey; </a:t>
            </a:r>
            <a:r>
              <a:rPr lang="en-US" sz="1600" dirty="0">
                <a:solidFill>
                  <a:srgbClr val="5B6770"/>
                </a:solidFill>
              </a:rPr>
              <a:t>18+, nationally representative, two-stage stratified).</a:t>
            </a:r>
          </a:p>
          <a:p>
            <a:pPr lvl="2"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71B9"/>
                </a:solidFill>
              </a:rPr>
              <a:t>Balkan Barometer Business </a:t>
            </a:r>
            <a:r>
              <a:rPr lang="en-US" sz="1600" b="1" dirty="0">
                <a:solidFill>
                  <a:srgbClr val="0071B9"/>
                </a:solidFill>
              </a:rPr>
              <a:t>Opinion </a:t>
            </a:r>
            <a:r>
              <a:rPr lang="en-US" sz="1600" b="1" dirty="0" smtClean="0">
                <a:solidFill>
                  <a:srgbClr val="0071B9"/>
                </a:solidFill>
              </a:rPr>
              <a:t>Survey: </a:t>
            </a:r>
            <a:r>
              <a:rPr lang="en-US" sz="1600" dirty="0">
                <a:solidFill>
                  <a:srgbClr val="5B6770"/>
                </a:solidFill>
              </a:rPr>
              <a:t>n=1600 (200 per each economy: Albania, Bosnia and Herzegovina, Croatia, Kosovo*, Montenegro, Serbia, The Former Yugoslav Republic of Macedonia and </a:t>
            </a:r>
            <a:r>
              <a:rPr lang="en-US" sz="1600" dirty="0" smtClean="0">
                <a:solidFill>
                  <a:srgbClr val="5B6770"/>
                </a:solidFill>
              </a:rPr>
              <a:t>Turkey; </a:t>
            </a:r>
            <a:r>
              <a:rPr lang="en-US" sz="1600" dirty="0">
                <a:solidFill>
                  <a:srgbClr val="5B6770"/>
                </a:solidFill>
              </a:rPr>
              <a:t>nationally representative for companies that are not state owned (</a:t>
            </a:r>
            <a:r>
              <a:rPr lang="en-US" sz="1600" dirty="0" smtClean="0">
                <a:solidFill>
                  <a:srgbClr val="5B6770"/>
                </a:solidFill>
              </a:rPr>
              <a:t>in business </a:t>
            </a:r>
            <a:r>
              <a:rPr lang="en-US" sz="1600" dirty="0">
                <a:solidFill>
                  <a:srgbClr val="5B6770"/>
                </a:solidFill>
              </a:rPr>
              <a:t>more </a:t>
            </a:r>
            <a:r>
              <a:rPr lang="en-US" sz="1600" dirty="0" smtClean="0">
                <a:solidFill>
                  <a:srgbClr val="5B6770"/>
                </a:solidFill>
              </a:rPr>
              <a:t>than </a:t>
            </a:r>
            <a:r>
              <a:rPr lang="en-US" sz="1600" dirty="0">
                <a:solidFill>
                  <a:srgbClr val="5B6770"/>
                </a:solidFill>
              </a:rPr>
              <a:t>two </a:t>
            </a:r>
            <a:r>
              <a:rPr lang="en-US" sz="1600" dirty="0" smtClean="0">
                <a:solidFill>
                  <a:srgbClr val="5B6770"/>
                </a:solidFill>
              </a:rPr>
              <a:t>years and employ more than 3 employees); respondent</a:t>
            </a:r>
            <a:r>
              <a:rPr lang="en-US" sz="1600" dirty="0">
                <a:solidFill>
                  <a:srgbClr val="5B6770"/>
                </a:solidFill>
              </a:rPr>
              <a:t>: member of company management team</a:t>
            </a:r>
            <a:r>
              <a:rPr lang="en-US" sz="1600" dirty="0" smtClean="0">
                <a:solidFill>
                  <a:srgbClr val="5B6770"/>
                </a:solidFill>
              </a:rPr>
              <a:t>.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0071B9"/>
                </a:solidFill>
              </a:rPr>
              <a:t>TIMING: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>
                <a:solidFill>
                  <a:srgbClr val="5B6770"/>
                </a:solidFill>
              </a:rPr>
              <a:t>November – December 2016</a:t>
            </a:r>
          </a:p>
          <a:p>
            <a:pPr lvl="2" algn="just">
              <a:spcBef>
                <a:spcPts val="300"/>
              </a:spcBef>
            </a:pPr>
            <a:endParaRPr lang="en-US" sz="1600" dirty="0">
              <a:solidFill>
                <a:srgbClr val="5B67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64" y="5560800"/>
            <a:ext cx="90447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B6770"/>
                </a:solidFill>
              </a:rPr>
              <a:t>*This designation is without prejudice to positions on status, and is in line with UNSCR 1244 and the ICJ Opinion on the Kosovo declaration of independence.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0784" y="871098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8764" y="596135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9685" y="304314"/>
            <a:ext cx="8596668" cy="503590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800" dirty="0" smtClean="0">
                <a:solidFill>
                  <a:srgbClr val="0071B9"/>
                </a:solidFill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966" y="2926394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A3E0">
                  <a:shade val="30000"/>
                  <a:satMod val="115000"/>
                </a:srgbClr>
              </a:gs>
              <a:gs pos="50000">
                <a:srgbClr val="00A3E0">
                  <a:shade val="67500"/>
                  <a:satMod val="115000"/>
                </a:srgbClr>
              </a:gs>
              <a:gs pos="100000">
                <a:srgbClr val="00A3E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966" y="3947323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949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8764" y="592706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00784" y="871098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79685" y="304314"/>
            <a:ext cx="8596668" cy="503590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800" dirty="0" smtClean="0">
                <a:solidFill>
                  <a:srgbClr val="0071B9"/>
                </a:solidFill>
              </a:rPr>
              <a:t>Summary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3768" y="1151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Steady rise of expectations, though satisfaction still 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 much of nationalism detectable, while rising importance of the EU market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Regional integration favoured, though CEFTA and other regional initiatives not well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Infrastructure not an obstacle, need for better roads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Social life relatively satisfactory, politics a burden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latter more as source of instability than because of widespread corruption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Expectations are running against reality in 2017 and possibly in the next few years</a:t>
            </a:r>
          </a:p>
        </p:txBody>
      </p:sp>
    </p:spTree>
    <p:extLst>
      <p:ext uri="{BB962C8B-B14F-4D97-AF65-F5344CB8AC3E}">
        <p14:creationId xmlns:p14="http://schemas.microsoft.com/office/powerpoint/2010/main" val="34789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5545143"/>
              </p:ext>
            </p:extLst>
          </p:nvPr>
        </p:nvGraphicFramePr>
        <p:xfrm>
          <a:off x="688762" y="3691250"/>
          <a:ext cx="9363059" cy="246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00784" y="871098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8764" y="596135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9685" y="304314"/>
            <a:ext cx="8596668" cy="472813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71B9"/>
                </a:solidFill>
              </a:rPr>
              <a:t>Expectations </a:t>
            </a:r>
            <a:r>
              <a:rPr lang="en-US" sz="2600" dirty="0" smtClean="0">
                <a:solidFill>
                  <a:srgbClr val="0071B9"/>
                </a:solidFill>
              </a:rPr>
              <a:t>ahead </a:t>
            </a:r>
            <a:r>
              <a:rPr lang="en-US" sz="2600" dirty="0">
                <a:solidFill>
                  <a:srgbClr val="0071B9"/>
                </a:solidFill>
              </a:rPr>
              <a:t>of </a:t>
            </a:r>
            <a:r>
              <a:rPr lang="en-US" sz="2600" dirty="0" smtClean="0">
                <a:solidFill>
                  <a:srgbClr val="0071B9"/>
                </a:solidFill>
              </a:rPr>
              <a:t>reality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685" y="2214677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685" y="4449031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391394614"/>
              </p:ext>
            </p:extLst>
          </p:nvPr>
        </p:nvGraphicFramePr>
        <p:xfrm>
          <a:off x="688762" y="1364425"/>
          <a:ext cx="9363059" cy="246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/>
          <p:cNvSpPr/>
          <p:nvPr/>
        </p:nvSpPr>
        <p:spPr bwMode="gray">
          <a:xfrm rot="5400000">
            <a:off x="8395403" y="2092580"/>
            <a:ext cx="1325188" cy="1038266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gray">
          <a:xfrm rot="5400000">
            <a:off x="8395403" y="4413738"/>
            <a:ext cx="1325188" cy="1038266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954652567"/>
              </p:ext>
            </p:extLst>
          </p:nvPr>
        </p:nvGraphicFramePr>
        <p:xfrm>
          <a:off x="386609" y="1791790"/>
          <a:ext cx="5041237" cy="397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8764" y="596135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7872" y="1640850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2355" y="1648590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4146146120"/>
              </p:ext>
            </p:extLst>
          </p:nvPr>
        </p:nvGraphicFramePr>
        <p:xfrm>
          <a:off x="5278818" y="2626151"/>
          <a:ext cx="4724281" cy="314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Up Arrow 29"/>
          <p:cNvSpPr/>
          <p:nvPr/>
        </p:nvSpPr>
        <p:spPr bwMode="gray">
          <a:xfrm>
            <a:off x="9051433" y="3034105"/>
            <a:ext cx="118511" cy="21963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Up Arrow 30"/>
          <p:cNvSpPr/>
          <p:nvPr/>
        </p:nvSpPr>
        <p:spPr bwMode="gray">
          <a:xfrm rot="10800000">
            <a:off x="9051433" y="4589471"/>
            <a:ext cx="120812" cy="219630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Up Arrow 31"/>
          <p:cNvSpPr/>
          <p:nvPr/>
        </p:nvSpPr>
        <p:spPr bwMode="gray">
          <a:xfrm rot="10800000">
            <a:off x="8492875" y="5669187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 bwMode="gray">
          <a:xfrm>
            <a:off x="8498105" y="5403054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3843" y="5403564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higher than 2015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83843" y="5640596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lower than 2015</a:t>
            </a:r>
          </a:p>
        </p:txBody>
      </p:sp>
      <p:sp>
        <p:nvSpPr>
          <p:cNvPr id="36" name="Rectangle 35"/>
          <p:cNvSpPr/>
          <p:nvPr/>
        </p:nvSpPr>
        <p:spPr bwMode="gray">
          <a:xfrm rot="5400000">
            <a:off x="7474188" y="3665518"/>
            <a:ext cx="2646948" cy="459414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8441" y="1454286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What do you think are the most important problems facing the entire SEE </a:t>
            </a:r>
            <a:r>
              <a:rPr lang="en-US" sz="1500" b="1" dirty="0" smtClean="0">
                <a:solidFill>
                  <a:srgbClr val="F2A900"/>
                </a:solidFill>
              </a:rPr>
              <a:t>region at </a:t>
            </a:r>
            <a:r>
              <a:rPr lang="en-US" sz="1500" b="1" dirty="0">
                <a:solidFill>
                  <a:srgbClr val="F2A900"/>
                </a:solidFill>
              </a:rPr>
              <a:t>the </a:t>
            </a:r>
            <a:r>
              <a:rPr lang="en-US" sz="1500" b="1" dirty="0" smtClean="0">
                <a:solidFill>
                  <a:srgbClr val="F2A900"/>
                </a:solidFill>
              </a:rPr>
              <a:t>moment?</a:t>
            </a:r>
          </a:p>
          <a:p>
            <a:r>
              <a:rPr lang="en-US" sz="1000" b="1" dirty="0">
                <a:solidFill>
                  <a:srgbClr val="5B6770"/>
                </a:solidFill>
              </a:rPr>
              <a:t>(All respondents - N=7026, share of total, %)</a:t>
            </a:r>
          </a:p>
        </p:txBody>
      </p:sp>
      <p:sp>
        <p:nvSpPr>
          <p:cNvPr id="38" name="Rectangle 37"/>
          <p:cNvSpPr/>
          <p:nvPr/>
        </p:nvSpPr>
        <p:spPr bwMode="gray">
          <a:xfrm rot="5400000">
            <a:off x="2668344" y="992946"/>
            <a:ext cx="306546" cy="3572955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23698" y="1340853"/>
            <a:ext cx="3668657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How has demand for your company’s products/services changed over the past 12 months? Has it deteriorated, remained unchanged or improved?</a:t>
            </a:r>
          </a:p>
          <a:p>
            <a:pPr algn="r"/>
            <a:r>
              <a:rPr lang="en-US" sz="1000" b="1" dirty="0">
                <a:solidFill>
                  <a:srgbClr val="5B6770"/>
                </a:solidFill>
              </a:rPr>
              <a:t>(All respondents - N=1430, share of total, %)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0784" y="1063952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279685" y="304314"/>
            <a:ext cx="8596668" cy="749812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200" dirty="0">
                <a:solidFill>
                  <a:srgbClr val="0071B9"/>
                </a:solidFill>
              </a:rPr>
              <a:t>Increased demand </a:t>
            </a:r>
            <a:r>
              <a:rPr lang="en-US" sz="2200" dirty="0" smtClean="0">
                <a:solidFill>
                  <a:srgbClr val="0071B9"/>
                </a:solidFill>
              </a:rPr>
              <a:t>has not resulted in </a:t>
            </a:r>
            <a:r>
              <a:rPr lang="en-US" sz="2200" dirty="0">
                <a:solidFill>
                  <a:srgbClr val="0071B9"/>
                </a:solidFill>
              </a:rPr>
              <a:t>business expansion, the unemployment is still the biggest concern</a:t>
            </a:r>
          </a:p>
        </p:txBody>
      </p:sp>
    </p:spTree>
    <p:extLst>
      <p:ext uri="{BB962C8B-B14F-4D97-AF65-F5344CB8AC3E}">
        <p14:creationId xmlns:p14="http://schemas.microsoft.com/office/powerpoint/2010/main" val="34005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9103622" cy="74981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71B9"/>
                </a:solidFill>
              </a:rPr>
              <a:t>Rising </a:t>
            </a:r>
            <a:r>
              <a:rPr lang="en-US" sz="2200" dirty="0">
                <a:solidFill>
                  <a:srgbClr val="0071B9"/>
                </a:solidFill>
              </a:rPr>
              <a:t>importance of the </a:t>
            </a:r>
            <a:r>
              <a:rPr lang="en-US" sz="2200" dirty="0" smtClean="0">
                <a:solidFill>
                  <a:srgbClr val="0071B9"/>
                </a:solidFill>
              </a:rPr>
              <a:t>EU; however, there </a:t>
            </a:r>
            <a:r>
              <a:rPr lang="en-US" sz="2200" dirty="0">
                <a:solidFill>
                  <a:srgbClr val="0071B9"/>
                </a:solidFill>
              </a:rPr>
              <a:t>is more pessimism when </a:t>
            </a:r>
            <a:r>
              <a:rPr lang="en-US" sz="2200" dirty="0" smtClean="0">
                <a:solidFill>
                  <a:srgbClr val="0071B9"/>
                </a:solidFill>
              </a:rPr>
              <a:t>it comes </a:t>
            </a:r>
            <a:r>
              <a:rPr lang="en-US" sz="2200" dirty="0">
                <a:solidFill>
                  <a:srgbClr val="0071B9"/>
                </a:solidFill>
              </a:rPr>
              <a:t>to the prospects of EU accession </a:t>
            </a:r>
            <a:r>
              <a:rPr lang="en-US" sz="2200" dirty="0" smtClean="0">
                <a:solidFill>
                  <a:srgbClr val="0071B9"/>
                </a:solidFill>
              </a:rPr>
              <a:t>in the near-term</a:t>
            </a:r>
            <a:endParaRPr lang="en-US" sz="2200" dirty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657678470"/>
              </p:ext>
            </p:extLst>
          </p:nvPr>
        </p:nvGraphicFramePr>
        <p:xfrm>
          <a:off x="156823" y="2343140"/>
          <a:ext cx="5629160" cy="346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33617"/>
              </p:ext>
            </p:extLst>
          </p:nvPr>
        </p:nvGraphicFramePr>
        <p:xfrm>
          <a:off x="5105451" y="1904067"/>
          <a:ext cx="4149090" cy="549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gray">
          <a:xfrm rot="5400000">
            <a:off x="7589178" y="3674683"/>
            <a:ext cx="2801679" cy="459414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" name="Up Arrow 29"/>
          <p:cNvSpPr/>
          <p:nvPr/>
        </p:nvSpPr>
        <p:spPr bwMode="gray">
          <a:xfrm rot="10800000">
            <a:off x="9262495" y="4653976"/>
            <a:ext cx="120812" cy="219630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99338" y="1585001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1174" y="1558490"/>
            <a:ext cx="3668657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In general, when do you expect the accession to EU to happen?</a:t>
            </a:r>
          </a:p>
          <a:p>
            <a:pPr algn="r"/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</a:t>
            </a:r>
            <a:r>
              <a:rPr lang="en-US" sz="1000" b="1" dirty="0" smtClean="0">
                <a:solidFill>
                  <a:srgbClr val="5B6770"/>
                </a:solidFill>
              </a:rPr>
              <a:t>N=6021, </a:t>
            </a:r>
            <a:r>
              <a:rPr lang="en-US" sz="1000" b="1" dirty="0">
                <a:solidFill>
                  <a:srgbClr val="5B6770"/>
                </a:solidFill>
              </a:rPr>
              <a:t>share of total, %)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87" y="1510189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9030" y="1392680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Do you think that EU membership would </a:t>
            </a:r>
            <a:r>
              <a:rPr lang="en-US" sz="1500" b="1" dirty="0" smtClean="0">
                <a:solidFill>
                  <a:srgbClr val="F2A900"/>
                </a:solidFill>
              </a:rPr>
              <a:t>be/is a </a:t>
            </a:r>
            <a:r>
              <a:rPr lang="en-US" sz="1500" b="1" dirty="0">
                <a:solidFill>
                  <a:srgbClr val="F2A900"/>
                </a:solidFill>
              </a:rPr>
              <a:t>good thing, a bad thing, or neither good nor bad?</a:t>
            </a:r>
          </a:p>
          <a:p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N=7026, share of total, %)</a:t>
            </a:r>
          </a:p>
        </p:txBody>
      </p:sp>
      <p:sp>
        <p:nvSpPr>
          <p:cNvPr id="46" name="Up Arrow 45"/>
          <p:cNvSpPr/>
          <p:nvPr/>
        </p:nvSpPr>
        <p:spPr bwMode="gray">
          <a:xfrm rot="10800000">
            <a:off x="443394" y="5577662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Up Arrow 46"/>
          <p:cNvSpPr/>
          <p:nvPr/>
        </p:nvSpPr>
        <p:spPr bwMode="gray">
          <a:xfrm>
            <a:off x="448624" y="5311529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362" y="5312039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higher than 2015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4362" y="5549071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lower than 2015</a:t>
            </a:r>
          </a:p>
        </p:txBody>
      </p:sp>
      <p:sp>
        <p:nvSpPr>
          <p:cNvPr id="50" name="Up Arrow 49"/>
          <p:cNvSpPr/>
          <p:nvPr/>
        </p:nvSpPr>
        <p:spPr bwMode="gray">
          <a:xfrm rot="5400000">
            <a:off x="1808166" y="2327369"/>
            <a:ext cx="118511" cy="21963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gray">
          <a:xfrm rot="5400000">
            <a:off x="2534947" y="830898"/>
            <a:ext cx="317386" cy="3715171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00784" y="1063952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8764" y="592706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08683624"/>
              </p:ext>
            </p:extLst>
          </p:nvPr>
        </p:nvGraphicFramePr>
        <p:xfrm>
          <a:off x="749378" y="1668779"/>
          <a:ext cx="8285323" cy="424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 bwMode="gray">
          <a:xfrm rot="5400000">
            <a:off x="7081792" y="3298468"/>
            <a:ext cx="2697483" cy="992587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" name="Up Arrow 16"/>
          <p:cNvSpPr/>
          <p:nvPr/>
        </p:nvSpPr>
        <p:spPr bwMode="gray">
          <a:xfrm rot="10800000">
            <a:off x="7367702" y="5558349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Up Arrow 17"/>
          <p:cNvSpPr/>
          <p:nvPr/>
        </p:nvSpPr>
        <p:spPr bwMode="gray">
          <a:xfrm>
            <a:off x="7372932" y="5292216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8670" y="5247006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higher than 2015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8670" y="5484038"/>
            <a:ext cx="1368158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Significantly lower than 2015</a:t>
            </a:r>
          </a:p>
        </p:txBody>
      </p:sp>
      <p:sp>
        <p:nvSpPr>
          <p:cNvPr id="21" name="Up Arrow 20"/>
          <p:cNvSpPr/>
          <p:nvPr/>
        </p:nvSpPr>
        <p:spPr bwMode="gray">
          <a:xfrm>
            <a:off x="7945672" y="2884296"/>
            <a:ext cx="115637" cy="181334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Up Arrow 21"/>
          <p:cNvSpPr/>
          <p:nvPr/>
        </p:nvSpPr>
        <p:spPr bwMode="gray">
          <a:xfrm rot="10800000">
            <a:off x="8187807" y="3264367"/>
            <a:ext cx="109883" cy="172231"/>
          </a:xfrm>
          <a:prstGeom prst="upArrow">
            <a:avLst/>
          </a:prstGeom>
          <a:solidFill>
            <a:srgbClr val="E31B1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79685" y="304314"/>
            <a:ext cx="9005748" cy="74981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1B9"/>
                </a:solidFill>
              </a:rPr>
              <a:t>Consistent with growing outward </a:t>
            </a:r>
            <a:r>
              <a:rPr lang="en-US" sz="2200" dirty="0" smtClean="0">
                <a:solidFill>
                  <a:srgbClr val="0071B9"/>
                </a:solidFill>
              </a:rPr>
              <a:t>migration, improved relations with </a:t>
            </a:r>
            <a:r>
              <a:rPr lang="en-US" sz="2200" dirty="0">
                <a:solidFill>
                  <a:srgbClr val="0071B9"/>
                </a:solidFill>
              </a:rPr>
              <a:t>the EU are </a:t>
            </a:r>
            <a:r>
              <a:rPr lang="en-US" sz="2200" dirty="0" smtClean="0">
                <a:solidFill>
                  <a:srgbClr val="0071B9"/>
                </a:solidFill>
              </a:rPr>
              <a:t>favored for </a:t>
            </a:r>
            <a:r>
              <a:rPr lang="en-US" sz="2200" dirty="0">
                <a:solidFill>
                  <a:srgbClr val="0071B9"/>
                </a:solidFill>
              </a:rPr>
              <a:t>reasons of access to education and </a:t>
            </a:r>
            <a:r>
              <a:rPr lang="en-US" sz="2200" dirty="0" smtClean="0">
                <a:solidFill>
                  <a:srgbClr val="0071B9"/>
                </a:solidFill>
              </a:rPr>
              <a:t>jobs</a:t>
            </a:r>
            <a:endParaRPr lang="en-US" sz="2200" dirty="0">
              <a:solidFill>
                <a:srgbClr val="0071B9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0784" y="1063952"/>
            <a:ext cx="8575569" cy="31274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7091" y="1547047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F2A900">
                  <a:shade val="30000"/>
                  <a:satMod val="115000"/>
                </a:srgbClr>
              </a:gs>
              <a:gs pos="50000">
                <a:srgbClr val="F2A900">
                  <a:shade val="67500"/>
                  <a:satMod val="115000"/>
                </a:srgbClr>
              </a:gs>
              <a:gs pos="100000">
                <a:srgbClr val="F2A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3794" y="1585558"/>
            <a:ext cx="5774013" cy="515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F2A900"/>
                </a:solidFill>
              </a:rPr>
              <a:t>What would </a:t>
            </a:r>
            <a:r>
              <a:rPr lang="en-US" sz="1500" b="1" dirty="0" smtClean="0">
                <a:solidFill>
                  <a:srgbClr val="F2A900"/>
                </a:solidFill>
              </a:rPr>
              <a:t>EU </a:t>
            </a:r>
            <a:r>
              <a:rPr lang="en-US" sz="1500" b="1" dirty="0">
                <a:solidFill>
                  <a:srgbClr val="F2A900"/>
                </a:solidFill>
              </a:rPr>
              <a:t>membership mean to you personally? </a:t>
            </a:r>
          </a:p>
          <a:p>
            <a:r>
              <a:rPr lang="en-US" sz="1000" b="1" dirty="0">
                <a:solidFill>
                  <a:srgbClr val="5B6770"/>
                </a:solidFill>
              </a:rPr>
              <a:t>(All respondents - N=7026, maximum two answers, share of total, %)</a:t>
            </a:r>
          </a:p>
        </p:txBody>
      </p:sp>
    </p:spTree>
    <p:extLst>
      <p:ext uri="{BB962C8B-B14F-4D97-AF65-F5344CB8AC3E}">
        <p14:creationId xmlns:p14="http://schemas.microsoft.com/office/powerpoint/2010/main" val="2186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>
          <a:xfrm>
            <a:off x="279685" y="304314"/>
            <a:ext cx="8596668" cy="811367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1B9"/>
                </a:solidFill>
              </a:rPr>
              <a:t>EU </a:t>
            </a:r>
            <a:r>
              <a:rPr lang="en-US" sz="2400" dirty="0">
                <a:solidFill>
                  <a:srgbClr val="0071B9"/>
                </a:solidFill>
              </a:rPr>
              <a:t>integration has fewer supporters in the larger economies than in the smaller ones; </a:t>
            </a:r>
            <a:r>
              <a:rPr lang="en-US" sz="2400" dirty="0" smtClean="0">
                <a:solidFill>
                  <a:srgbClr val="0071B9"/>
                </a:solidFill>
              </a:rPr>
              <a:t>regional </a:t>
            </a:r>
            <a:r>
              <a:rPr lang="en-US" sz="2400" dirty="0">
                <a:solidFill>
                  <a:srgbClr val="0071B9"/>
                </a:solidFill>
              </a:rPr>
              <a:t>integration </a:t>
            </a:r>
            <a:r>
              <a:rPr lang="en-US" sz="2400" dirty="0" smtClean="0">
                <a:solidFill>
                  <a:srgbClr val="0071B9"/>
                </a:solidFill>
              </a:rPr>
              <a:t>favored</a:t>
            </a:r>
            <a:endParaRPr lang="en-US" sz="2400" dirty="0">
              <a:solidFill>
                <a:srgbClr val="0071B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6121738"/>
            <a:ext cx="2837573" cy="5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1" y="6132621"/>
            <a:ext cx="534619" cy="534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" y="6024572"/>
            <a:ext cx="1176121" cy="7507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50000" y="1572656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6198" y="1380334"/>
            <a:ext cx="3668657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How important is the quality of regional cooperation in the SEE to your business? </a:t>
            </a:r>
          </a:p>
          <a:p>
            <a:r>
              <a:rPr lang="en-US" sz="1000" b="1" dirty="0">
                <a:solidFill>
                  <a:srgbClr val="5B6770"/>
                </a:solidFill>
              </a:rPr>
              <a:t>(All respondents - N=1430, share of total, 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3698" y="1283703"/>
            <a:ext cx="3668657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rgbClr val="0071B9"/>
                </a:solidFill>
              </a:rPr>
              <a:t>Do you think that EU membership would be/is a good thing, a bad thing, or neither good nor bad for your company? </a:t>
            </a:r>
          </a:p>
          <a:p>
            <a:pPr algn="r"/>
            <a:r>
              <a:rPr lang="en-US" sz="1000" b="1" dirty="0" smtClean="0">
                <a:solidFill>
                  <a:srgbClr val="5B6770"/>
                </a:solidFill>
              </a:rPr>
              <a:t>(</a:t>
            </a:r>
            <a:r>
              <a:rPr lang="en-US" sz="1000" b="1" dirty="0">
                <a:solidFill>
                  <a:srgbClr val="5B6770"/>
                </a:solidFill>
              </a:rPr>
              <a:t>All respondents - N=1430, share of total, %)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139691720"/>
              </p:ext>
            </p:extLst>
          </p:nvPr>
        </p:nvGraphicFramePr>
        <p:xfrm>
          <a:off x="4874504" y="2623104"/>
          <a:ext cx="4743433" cy="329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 25"/>
          <p:cNvSpPr/>
          <p:nvPr/>
        </p:nvSpPr>
        <p:spPr bwMode="gray">
          <a:xfrm rot="5400000">
            <a:off x="7555419" y="3804229"/>
            <a:ext cx="2801679" cy="459414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621153854"/>
              </p:ext>
            </p:extLst>
          </p:nvPr>
        </p:nvGraphicFramePr>
        <p:xfrm>
          <a:off x="224807" y="2460250"/>
          <a:ext cx="5166360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30"/>
          <p:cNvSpPr/>
          <p:nvPr/>
        </p:nvSpPr>
        <p:spPr>
          <a:xfrm>
            <a:off x="660616" y="1604119"/>
            <a:ext cx="567937" cy="592548"/>
          </a:xfrm>
          <a:prstGeom prst="rect">
            <a:avLst/>
          </a:prstGeom>
          <a:gradFill flip="none" rotWithShape="1">
            <a:gsLst>
              <a:gs pos="0">
                <a:srgbClr val="0071B9">
                  <a:shade val="30000"/>
                  <a:satMod val="115000"/>
                </a:srgbClr>
              </a:gs>
              <a:gs pos="50000">
                <a:srgbClr val="0071B9">
                  <a:shade val="67500"/>
                  <a:satMod val="115000"/>
                </a:srgbClr>
              </a:gs>
              <a:gs pos="100000">
                <a:srgbClr val="0071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8764" y="5984214"/>
            <a:ext cx="8596668" cy="0"/>
          </a:xfrm>
          <a:prstGeom prst="line">
            <a:avLst/>
          </a:prstGeom>
          <a:ln w="1905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gray">
          <a:xfrm rot="5400000">
            <a:off x="2767176" y="981010"/>
            <a:ext cx="317386" cy="3498001"/>
          </a:xfrm>
          <a:prstGeom prst="rect">
            <a:avLst/>
          </a:prstGeom>
          <a:noFill/>
          <a:ln w="19050" cap="flat" cmpd="sng" algn="ctr">
            <a:solidFill>
              <a:srgbClr val="00A3E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71B9"/>
      </a:accent1>
      <a:accent2>
        <a:srgbClr val="00A3E0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1294</Words>
  <Application>Microsoft Office PowerPoint</Application>
  <PresentationFormat>Custom</PresentationFormat>
  <Paragraphs>224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Facet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THE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Antic, Ana (GfK)</dc:creator>
  <cp:lastModifiedBy>Vesselin Valkanov</cp:lastModifiedBy>
  <cp:revision>97</cp:revision>
  <dcterms:created xsi:type="dcterms:W3CDTF">2017-10-05T15:19:11Z</dcterms:created>
  <dcterms:modified xsi:type="dcterms:W3CDTF">2017-10-09T10:06:57Z</dcterms:modified>
</cp:coreProperties>
</file>